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0" r:id="rId2"/>
    <p:sldMasterId id="2147483673" r:id="rId3"/>
  </p:sldMasterIdLst>
  <p:notesMasterIdLst>
    <p:notesMasterId r:id="rId20"/>
  </p:notesMasterIdLst>
  <p:sldIdLst>
    <p:sldId id="257" r:id="rId4"/>
    <p:sldId id="274" r:id="rId5"/>
    <p:sldId id="275" r:id="rId6"/>
    <p:sldId id="259" r:id="rId7"/>
    <p:sldId id="260" r:id="rId8"/>
    <p:sldId id="261" r:id="rId9"/>
    <p:sldId id="271" r:id="rId10"/>
    <p:sldId id="277" r:id="rId11"/>
    <p:sldId id="262" r:id="rId12"/>
    <p:sldId id="263" r:id="rId13"/>
    <p:sldId id="265" r:id="rId14"/>
    <p:sldId id="266" r:id="rId15"/>
    <p:sldId id="267" r:id="rId16"/>
    <p:sldId id="268" r:id="rId17"/>
    <p:sldId id="269" r:id="rId18"/>
    <p:sldId id="270" r:id="rId19"/>
  </p:sldIdLst>
  <p:sldSz cx="9144000" cy="5143500" type="screen16x9"/>
  <p:notesSz cx="6858000" cy="9144000"/>
  <p:embeddedFontLst>
    <p:embeddedFont>
      <p:font typeface="Calibri" panose="020F0502020204030204" pitchFamily="34" charset="0"/>
      <p:regular r:id="rId21"/>
      <p:bold r:id="rId22"/>
      <p:italic r:id="rId23"/>
      <p:boldItalic r:id="rId24"/>
    </p:embeddedFont>
    <p:embeddedFont>
      <p:font typeface="Roboto Slab" panose="020B0604020202020204" charset="0"/>
      <p:regular r:id="rId25"/>
      <p:bold r:id="rId26"/>
    </p:embeddedFont>
    <p:embeddedFont>
      <p:font typeface="Roboto" panose="020B0604020202020204" charset="0"/>
      <p:regular r:id="rId27"/>
      <p:bold r:id="rId28"/>
      <p:italic r:id="rId29"/>
      <p:boldItalic r:id="rId30"/>
    </p:embeddedFont>
    <p:embeddedFont>
      <p:font typeface="Calibri Light" panose="020F0302020204030204" pitchFamily="34" charset="0"/>
      <p:regular r:id="rId31"/>
      <p:italic r:id="rId32"/>
    </p:embeddedFont>
    <p:embeddedFont>
      <p:font typeface="AR DESTINE" panose="02000000000000000000" pitchFamily="2" charset="0"/>
      <p:regular r:id="rId33"/>
    </p:embeddedFont>
    <p:embeddedFont>
      <p:font typeface="Berlin Sans FB" panose="020E0602020502020306" pitchFamily="34" charset="0"/>
      <p:regular r:id="rId34"/>
      <p:bold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17C"/>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0" autoAdjust="0"/>
    <p:restoredTop sz="94660"/>
  </p:normalViewPr>
  <p:slideViewPr>
    <p:cSldViewPr snapToGrid="0">
      <p:cViewPr varScale="1">
        <p:scale>
          <a:sx n="90" d="100"/>
          <a:sy n="90" d="100"/>
        </p:scale>
        <p:origin x="83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6.fntdata"/><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NGS Players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EC42-469E-8B38-367DB13832D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C42-469E-8B38-367DB13832D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4-EC42-469E-8B38-367DB13832DC}"/>
              </c:ext>
            </c:extLst>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1-EC42-469E-8B38-367DB13832DC}"/>
              </c:ext>
            </c:extLst>
          </c:dPt>
          <c:dLbls>
            <c:dLbl>
              <c:idx val="0"/>
              <c:tx>
                <c:rich>
                  <a:bodyPr/>
                  <a:lstStyle/>
                  <a:p>
                    <a:r>
                      <a:rPr lang="en-US" baseline="0"/>
                      <a:t>LA, </a:t>
                    </a:r>
                    <a:fld id="{075EC0AF-DA07-4DE1-8EF7-CA3922F1FD32}" type="VALUE">
                      <a:rPr lang="en-US" baseline="0"/>
                      <a:pPr/>
                      <a:t>[VALUE]</a:t>
                    </a:fld>
                    <a:endParaRPr lang="en-US" baseline="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EC42-469E-8B38-367DB13832DC}"/>
                </c:ext>
              </c:extLst>
            </c:dLbl>
            <c:dLbl>
              <c:idx val="1"/>
              <c:layout>
                <c:manualLayout>
                  <c:x val="-0.11913334129236647"/>
                  <c:y val="3.375573793347218E-3"/>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solidFill>
                        <a:latin typeface="+mn-lt"/>
                        <a:ea typeface="+mn-ea"/>
                        <a:cs typeface="+mn-cs"/>
                      </a:defRPr>
                    </a:pPr>
                    <a:r>
                      <a:rPr lang="en-US" baseline="0"/>
                      <a:t>Tuscon, </a:t>
                    </a:r>
                    <a:fld id="{F571CA56-C0E5-4CE4-B255-17486249F37A}" type="VALUE">
                      <a:rPr lang="en-US" baseline="0"/>
                      <a:pPr>
                        <a:defRPr>
                          <a:solidFill>
                            <a:schemeClr val="tx1"/>
                          </a:solidFill>
                        </a:defRPr>
                      </a:pPr>
                      <a:t>[VALUE]</a:t>
                    </a:fld>
                    <a:endParaRPr lang="en-US" baseline="0"/>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0964030167163869"/>
                      <c:h val="0.17669580116641995"/>
                    </c:manualLayout>
                  </c15:layout>
                  <c15:dlblFieldTable/>
                  <c15:showDataLabelsRange val="0"/>
                </c:ext>
                <c:ext xmlns:c16="http://schemas.microsoft.com/office/drawing/2014/chart" uri="{C3380CC4-5D6E-409C-BE32-E72D297353CC}">
                  <c16:uniqueId val="{00000003-EC42-469E-8B38-367DB13832DC}"/>
                </c:ext>
              </c:extLst>
            </c:dLbl>
            <c:dLbl>
              <c:idx val="2"/>
              <c:layout>
                <c:manualLayout>
                  <c:x val="-0.11972149948184239"/>
                  <c:y val="-7.7975343472389325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solidFill>
                        <a:latin typeface="+mn-lt"/>
                        <a:ea typeface="+mn-ea"/>
                        <a:cs typeface="+mn-cs"/>
                      </a:defRPr>
                    </a:pPr>
                    <a:r>
                      <a:rPr lang="en-US" baseline="0"/>
                      <a:t>Nevada, </a:t>
                    </a:r>
                    <a:fld id="{5F58DA04-9AF1-48EC-B572-8F684C8D614D}" type="VALUE">
                      <a:rPr lang="en-US" baseline="0"/>
                      <a:pPr>
                        <a:defRPr>
                          <a:solidFill>
                            <a:schemeClr val="tx1"/>
                          </a:solidFill>
                        </a:defRPr>
                      </a:pPr>
                      <a:t>[VALUE]</a:t>
                    </a:fld>
                    <a:endParaRPr lang="en-US" baseline="0"/>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3806610528813207"/>
                      <c:h val="0.2422874243266819"/>
                    </c:manualLayout>
                  </c15:layout>
                  <c15:dlblFieldTable/>
                  <c15:showDataLabelsRange val="0"/>
                </c:ext>
                <c:ext xmlns:c16="http://schemas.microsoft.com/office/drawing/2014/chart" uri="{C3380CC4-5D6E-409C-BE32-E72D297353CC}">
                  <c16:uniqueId val="{00000004-EC42-469E-8B38-367DB13832DC}"/>
                </c:ext>
              </c:extLst>
            </c:dLbl>
            <c:dLbl>
              <c:idx val="5"/>
              <c:tx>
                <c:rich>
                  <a:bodyPr/>
                  <a:lstStyle/>
                  <a:p>
                    <a:r>
                      <a:rPr lang="en-US" baseline="0"/>
                      <a:t>AZ, </a:t>
                    </a:r>
                    <a:fld id="{6C297EB4-08C0-46D5-9167-35B69FC609D5}" type="VALUE">
                      <a:rPr lang="en-US" baseline="0"/>
                      <a:pPr/>
                      <a:t>[VALUE]</a:t>
                    </a:fld>
                    <a:endParaRPr lang="en-US" baseline="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C42-469E-8B38-367DB13832D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L.A DWP</c:v>
                </c:pt>
                <c:pt idx="1">
                  <c:v>Tuscon EP</c:v>
                </c:pt>
                <c:pt idx="2">
                  <c:v>NV Energy</c:v>
                </c:pt>
                <c:pt idx="3">
                  <c:v>SRP</c:v>
                </c:pt>
                <c:pt idx="4">
                  <c:v>B.O.R</c:v>
                </c:pt>
                <c:pt idx="5">
                  <c:v>AZ PS</c:v>
                </c:pt>
              </c:strCache>
            </c:strRef>
          </c:cat>
          <c:val>
            <c:numRef>
              <c:f>Sheet1!$B$2:$B$7</c:f>
              <c:numCache>
                <c:formatCode>General</c:formatCode>
                <c:ptCount val="6"/>
                <c:pt idx="0">
                  <c:v>21.2</c:v>
                </c:pt>
                <c:pt idx="1">
                  <c:v>7.5</c:v>
                </c:pt>
                <c:pt idx="2">
                  <c:v>11.3</c:v>
                </c:pt>
                <c:pt idx="3">
                  <c:v>21.7</c:v>
                </c:pt>
                <c:pt idx="4">
                  <c:v>24.3</c:v>
                </c:pt>
                <c:pt idx="5">
                  <c:v>14</c:v>
                </c:pt>
              </c:numCache>
            </c:numRef>
          </c:val>
          <c:extLst>
            <c:ext xmlns:c16="http://schemas.microsoft.com/office/drawing/2014/chart" uri="{C3380CC4-5D6E-409C-BE32-E72D297353CC}">
              <c16:uniqueId val="{00000000-EC42-469E-8B38-367DB13832D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3" name="Shape 1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 name="Shape 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 name="Shape 1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spend only about 10 seconds on this slide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p:nvPr/>
        </p:nvSpPr>
        <p:spPr>
          <a:xfrm>
            <a:off x="1524800" y="672605"/>
            <a:ext cx="1081625" cy="1124950"/>
          </a:xfrm>
          <a:custGeom>
            <a:avLst/>
            <a:gdLst/>
            <a:ahLst/>
            <a:cxnLst/>
            <a:rect l="0" t="0" r="0" b="0"/>
            <a:pathLst>
              <a:path w="43265" h="44998" extrusionOk="0">
                <a:moveTo>
                  <a:pt x="0" y="44998"/>
                </a:moveTo>
                <a:lnTo>
                  <a:pt x="0" y="0"/>
                </a:lnTo>
                <a:lnTo>
                  <a:pt x="43265" y="0"/>
                </a:lnTo>
              </a:path>
            </a:pathLst>
          </a:custGeom>
          <a:noFill/>
          <a:ln w="28575" cap="flat" cmpd="sng">
            <a:solidFill>
              <a:schemeClr val="accent5"/>
            </a:solidFill>
            <a:prstDash val="solid"/>
            <a:miter/>
            <a:headEnd type="none" w="med" len="med"/>
            <a:tailEnd type="none" w="med" len="med"/>
          </a:ln>
        </p:spPr>
      </p:sp>
      <p:sp>
        <p:nvSpPr>
          <p:cNvPr id="11" name="Shape 11"/>
          <p:cNvSpPr/>
          <p:nvPr/>
        </p:nvSpPr>
        <p:spPr>
          <a:xfrm rot="10800000">
            <a:off x="6537562" y="3342925"/>
            <a:ext cx="1081625" cy="1124950"/>
          </a:xfrm>
          <a:custGeom>
            <a:avLst/>
            <a:gdLst/>
            <a:ahLst/>
            <a:cxnLst/>
            <a:rect l="0" t="0" r="0" b="0"/>
            <a:pathLst>
              <a:path w="43265" h="44998" extrusionOk="0">
                <a:moveTo>
                  <a:pt x="0" y="44998"/>
                </a:moveTo>
                <a:lnTo>
                  <a:pt x="0" y="0"/>
                </a:lnTo>
                <a:lnTo>
                  <a:pt x="43265" y="0"/>
                </a:lnTo>
              </a:path>
            </a:pathLst>
          </a:custGeom>
          <a:noFill/>
          <a:ln w="28575" cap="flat" cmpd="sng">
            <a:solidFill>
              <a:schemeClr val="accent5"/>
            </a:solidFill>
            <a:prstDash val="solid"/>
            <a:miter/>
            <a:headEnd type="none" w="med" len="med"/>
            <a:tailEnd type="none" w="med" len="med"/>
          </a:ln>
        </p:spPr>
      </p:sp>
      <p:cxnSp>
        <p:nvCxnSpPr>
          <p:cNvPr id="12" name="Shape 12"/>
          <p:cNvCxnSpPr/>
          <p:nvPr/>
        </p:nvCxnSpPr>
        <p:spPr>
          <a:xfrm>
            <a:off x="4359601" y="2817463"/>
            <a:ext cx="424799" cy="0"/>
          </a:xfrm>
          <a:prstGeom prst="straightConnector1">
            <a:avLst/>
          </a:prstGeom>
          <a:noFill/>
          <a:ln w="38100" cap="flat" cmpd="sng">
            <a:solidFill>
              <a:schemeClr val="accent4"/>
            </a:solidFill>
            <a:prstDash val="solid"/>
            <a:round/>
            <a:headEnd type="none" w="med" len="med"/>
            <a:tailEnd type="none" w="med" len="med"/>
          </a:ln>
        </p:spPr>
      </p:cxnSp>
      <p:sp>
        <p:nvSpPr>
          <p:cNvPr id="13" name="Shape 13"/>
          <p:cNvSpPr txBox="1">
            <a:spLocks noGrp="1"/>
          </p:cNvSpPr>
          <p:nvPr>
            <p:ph type="ctrTitle"/>
          </p:nvPr>
        </p:nvSpPr>
        <p:spPr>
          <a:xfrm>
            <a:off x="1680301" y="1188925"/>
            <a:ext cx="5783400" cy="1457399"/>
          </a:xfrm>
          <a:prstGeom prst="rect">
            <a:avLst/>
          </a:prstGeom>
        </p:spPr>
        <p:txBody>
          <a:bodyPr lIns="91425" tIns="91425" rIns="91425" bIns="91425" anchor="b" anchorCtr="0"/>
          <a:lstStyle>
            <a:lvl1pPr lvl="0" algn="ctr">
              <a:spcBef>
                <a:spcPts val="0"/>
              </a:spcBef>
              <a:buSzPct val="100000"/>
              <a:defRPr sz="4000"/>
            </a:lvl1pPr>
            <a:lvl2pPr lvl="1" algn="ctr">
              <a:spcBef>
                <a:spcPts val="0"/>
              </a:spcBef>
              <a:buSzPct val="100000"/>
              <a:defRPr sz="4000"/>
            </a:lvl2pPr>
            <a:lvl3pPr lvl="2" algn="ctr">
              <a:spcBef>
                <a:spcPts val="0"/>
              </a:spcBef>
              <a:buSzPct val="100000"/>
              <a:defRPr sz="4000"/>
            </a:lvl3pPr>
            <a:lvl4pPr lvl="3" algn="ctr">
              <a:spcBef>
                <a:spcPts val="0"/>
              </a:spcBef>
              <a:buSzPct val="100000"/>
              <a:defRPr sz="4000"/>
            </a:lvl4pPr>
            <a:lvl5pPr lvl="4" algn="ctr">
              <a:spcBef>
                <a:spcPts val="0"/>
              </a:spcBef>
              <a:buSzPct val="100000"/>
              <a:defRPr sz="4000"/>
            </a:lvl5pPr>
            <a:lvl6pPr lvl="5" algn="ctr">
              <a:spcBef>
                <a:spcPts val="0"/>
              </a:spcBef>
              <a:buSzPct val="100000"/>
              <a:defRPr sz="4000"/>
            </a:lvl6pPr>
            <a:lvl7pPr lvl="6" algn="ctr">
              <a:spcBef>
                <a:spcPts val="0"/>
              </a:spcBef>
              <a:buSzPct val="100000"/>
              <a:defRPr sz="4000"/>
            </a:lvl7pPr>
            <a:lvl8pPr lvl="7" algn="ctr">
              <a:spcBef>
                <a:spcPts val="0"/>
              </a:spcBef>
              <a:buSzPct val="100000"/>
              <a:defRPr sz="4000"/>
            </a:lvl8pPr>
            <a:lvl9pPr lvl="8" algn="ctr">
              <a:spcBef>
                <a:spcPts val="0"/>
              </a:spcBef>
              <a:buSzPct val="100000"/>
              <a:defRPr sz="4000"/>
            </a:lvl9pPr>
          </a:lstStyle>
          <a:p>
            <a:endParaRPr/>
          </a:p>
        </p:txBody>
      </p:sp>
      <p:sp>
        <p:nvSpPr>
          <p:cNvPr id="14" name="Shape 14"/>
          <p:cNvSpPr txBox="1">
            <a:spLocks noGrp="1"/>
          </p:cNvSpPr>
          <p:nvPr>
            <p:ph type="subTitle" idx="1"/>
          </p:nvPr>
        </p:nvSpPr>
        <p:spPr>
          <a:xfrm>
            <a:off x="1680301" y="3049450"/>
            <a:ext cx="5783400" cy="909000"/>
          </a:xfrm>
          <a:prstGeom prst="rect">
            <a:avLst/>
          </a:prstGeom>
        </p:spPr>
        <p:txBody>
          <a:bodyPr lIns="91425" tIns="91425" rIns="91425" bIns="91425" anchor="t" anchorCtr="0"/>
          <a:lstStyle>
            <a:lvl1pPr lvl="0"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9pPr>
          </a:lstStyle>
          <a:p>
            <a:endParaRPr/>
          </a:p>
        </p:txBody>
      </p:sp>
      <p:sp>
        <p:nvSpPr>
          <p:cNvPr id="15" name="Shape 15"/>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52"/>
        <p:cNvGrpSpPr/>
        <p:nvPr/>
      </p:nvGrpSpPr>
      <p:grpSpPr>
        <a:xfrm>
          <a:off x="0" y="0"/>
          <a:ext cx="0" cy="0"/>
          <a:chOff x="0" y="0"/>
          <a:chExt cx="0" cy="0"/>
        </a:xfrm>
      </p:grpSpPr>
      <p:sp>
        <p:nvSpPr>
          <p:cNvPr id="53" name="Shape 53"/>
          <p:cNvSpPr/>
          <p:nvPr/>
        </p:nvSpPr>
        <p:spPr>
          <a:xfrm>
            <a:off x="150" y="5076825"/>
            <a:ext cx="9143699" cy="66599"/>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54" name="Shape 54"/>
          <p:cNvSpPr txBox="1">
            <a:spLocks noGrp="1"/>
          </p:cNvSpPr>
          <p:nvPr>
            <p:ph type="title"/>
          </p:nvPr>
        </p:nvSpPr>
        <p:spPr>
          <a:xfrm>
            <a:off x="387900" y="1152450"/>
            <a:ext cx="8368200" cy="1538399"/>
          </a:xfrm>
          <a:prstGeom prst="rect">
            <a:avLst/>
          </a:prstGeom>
        </p:spPr>
        <p:txBody>
          <a:bodyPr lIns="91425" tIns="91425" rIns="91425" bIns="91425" anchor="ctr" anchorCtr="0"/>
          <a:lstStyle>
            <a:lvl1pPr lvl="0" algn="ctr">
              <a:spcBef>
                <a:spcPts val="0"/>
              </a:spcBef>
              <a:buClr>
                <a:schemeClr val="accent5"/>
              </a:buClr>
              <a:buSzPct val="100000"/>
              <a:defRPr sz="13000">
                <a:solidFill>
                  <a:schemeClr val="accent5"/>
                </a:solidFill>
              </a:defRPr>
            </a:lvl1pPr>
            <a:lvl2pPr lvl="1" algn="ctr">
              <a:spcBef>
                <a:spcPts val="0"/>
              </a:spcBef>
              <a:buClr>
                <a:schemeClr val="accent5"/>
              </a:buClr>
              <a:buSzPct val="100000"/>
              <a:defRPr sz="13000">
                <a:solidFill>
                  <a:schemeClr val="accent5"/>
                </a:solidFill>
              </a:defRPr>
            </a:lvl2pPr>
            <a:lvl3pPr lvl="2" algn="ctr">
              <a:spcBef>
                <a:spcPts val="0"/>
              </a:spcBef>
              <a:buClr>
                <a:schemeClr val="accent5"/>
              </a:buClr>
              <a:buSzPct val="100000"/>
              <a:defRPr sz="13000">
                <a:solidFill>
                  <a:schemeClr val="accent5"/>
                </a:solidFill>
              </a:defRPr>
            </a:lvl3pPr>
            <a:lvl4pPr lvl="3" algn="ctr">
              <a:spcBef>
                <a:spcPts val="0"/>
              </a:spcBef>
              <a:buClr>
                <a:schemeClr val="accent5"/>
              </a:buClr>
              <a:buSzPct val="100000"/>
              <a:defRPr sz="13000">
                <a:solidFill>
                  <a:schemeClr val="accent5"/>
                </a:solidFill>
              </a:defRPr>
            </a:lvl4pPr>
            <a:lvl5pPr lvl="4" algn="ctr">
              <a:spcBef>
                <a:spcPts val="0"/>
              </a:spcBef>
              <a:buClr>
                <a:schemeClr val="accent5"/>
              </a:buClr>
              <a:buSzPct val="100000"/>
              <a:defRPr sz="13000">
                <a:solidFill>
                  <a:schemeClr val="accent5"/>
                </a:solidFill>
              </a:defRPr>
            </a:lvl5pPr>
            <a:lvl6pPr lvl="5" algn="ctr">
              <a:spcBef>
                <a:spcPts val="0"/>
              </a:spcBef>
              <a:buClr>
                <a:schemeClr val="accent5"/>
              </a:buClr>
              <a:buSzPct val="100000"/>
              <a:defRPr sz="13000">
                <a:solidFill>
                  <a:schemeClr val="accent5"/>
                </a:solidFill>
              </a:defRPr>
            </a:lvl6pPr>
            <a:lvl7pPr lvl="6" algn="ctr">
              <a:spcBef>
                <a:spcPts val="0"/>
              </a:spcBef>
              <a:buClr>
                <a:schemeClr val="accent5"/>
              </a:buClr>
              <a:buSzPct val="100000"/>
              <a:defRPr sz="13000">
                <a:solidFill>
                  <a:schemeClr val="accent5"/>
                </a:solidFill>
              </a:defRPr>
            </a:lvl7pPr>
            <a:lvl8pPr lvl="7" algn="ctr">
              <a:spcBef>
                <a:spcPts val="0"/>
              </a:spcBef>
              <a:buClr>
                <a:schemeClr val="accent5"/>
              </a:buClr>
              <a:buSzPct val="100000"/>
              <a:defRPr sz="13000">
                <a:solidFill>
                  <a:schemeClr val="accent5"/>
                </a:solidFill>
              </a:defRPr>
            </a:lvl8pPr>
            <a:lvl9pPr lvl="8" algn="ctr">
              <a:spcBef>
                <a:spcPts val="0"/>
              </a:spcBef>
              <a:buClr>
                <a:schemeClr val="accent5"/>
              </a:buClr>
              <a:buSzPct val="100000"/>
              <a:defRPr sz="13000">
                <a:solidFill>
                  <a:schemeClr val="accent5"/>
                </a:solidFill>
              </a:defRPr>
            </a:lvl9pPr>
          </a:lstStyle>
          <a:p>
            <a:endParaRPr/>
          </a:p>
        </p:txBody>
      </p:sp>
      <p:sp>
        <p:nvSpPr>
          <p:cNvPr id="55" name="Shape 55"/>
          <p:cNvSpPr txBox="1">
            <a:spLocks noGrp="1"/>
          </p:cNvSpPr>
          <p:nvPr>
            <p:ph type="body" idx="1"/>
          </p:nvPr>
        </p:nvSpPr>
        <p:spPr>
          <a:xfrm>
            <a:off x="387900" y="2919450"/>
            <a:ext cx="8368200" cy="1071599"/>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6" name="Shape 56"/>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7"/>
        <p:cNvGrpSpPr/>
        <p:nvPr/>
      </p:nvGrpSpPr>
      <p:grpSpPr>
        <a:xfrm>
          <a:off x="0" y="0"/>
          <a:ext cx="0" cy="0"/>
          <a:chOff x="0" y="0"/>
          <a:chExt cx="0" cy="0"/>
        </a:xfrm>
      </p:grpSpPr>
      <p:sp>
        <p:nvSpPr>
          <p:cNvPr id="58" name="Shape 58"/>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FA7AAE91-BF87-4307-8791-3FA28D832FC0}" type="datetimeFigureOut">
              <a:rPr lang="en-US" smtClean="0"/>
              <a:t>4/6/2016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1"/>
                </a:solidFill>
                <a:latin typeface="Roboto"/>
                <a:ea typeface="Roboto"/>
                <a:cs typeface="Roboto"/>
                <a:sym typeface="Roboto"/>
              </a:rPr>
              <a:t>‹#›</a:t>
            </a:fld>
            <a:endParaRPr lang="en" sz="1000">
              <a:solidFill>
                <a:schemeClr val="dk1"/>
              </a:solidFill>
              <a:latin typeface="Roboto"/>
              <a:ea typeface="Roboto"/>
              <a:cs typeface="Roboto"/>
              <a:sym typeface="Roboto"/>
            </a:endParaRPr>
          </a:p>
        </p:txBody>
      </p:sp>
    </p:spTree>
    <p:extLst>
      <p:ext uri="{BB962C8B-B14F-4D97-AF65-F5344CB8AC3E}">
        <p14:creationId xmlns:p14="http://schemas.microsoft.com/office/powerpoint/2010/main" val="13702208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10"/>
          </p:nvPr>
        </p:nvSpPr>
        <p:spPr/>
        <p:txBody>
          <a:bodyPr/>
          <a:lstStyle/>
          <a:p>
            <a:fld id="{FA7AAE91-BF87-4307-8791-3FA28D832FC0}" type="datetimeFigureOut">
              <a:rPr lang="en-US" smtClean="0"/>
              <a:t>4/6/2016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1"/>
                </a:solidFill>
                <a:latin typeface="Roboto"/>
                <a:ea typeface="Roboto"/>
                <a:cs typeface="Roboto"/>
                <a:sym typeface="Roboto"/>
              </a:rPr>
              <a:t>‹#›</a:t>
            </a:fld>
            <a:endParaRPr lang="en" sz="1000">
              <a:solidFill>
                <a:schemeClr val="dk1"/>
              </a:solidFill>
              <a:latin typeface="Roboto"/>
              <a:ea typeface="Roboto"/>
              <a:cs typeface="Roboto"/>
              <a:sym typeface="Roboto"/>
            </a:endParaRPr>
          </a:p>
        </p:txBody>
      </p:sp>
    </p:spTree>
    <p:extLst>
      <p:ext uri="{BB962C8B-B14F-4D97-AF65-F5344CB8AC3E}">
        <p14:creationId xmlns:p14="http://schemas.microsoft.com/office/powerpoint/2010/main" val="57432700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A7AAE91-BF87-4307-8791-3FA28D832FC0}" type="datetimeFigureOut">
              <a:rPr lang="en-US" smtClean="0"/>
              <a:t>4/6/2016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1"/>
                </a:solidFill>
                <a:latin typeface="Roboto"/>
                <a:ea typeface="Roboto"/>
                <a:cs typeface="Roboto"/>
                <a:sym typeface="Roboto"/>
              </a:rPr>
              <a:t>‹#›</a:t>
            </a:fld>
            <a:endParaRPr lang="en" sz="1000">
              <a:solidFill>
                <a:schemeClr val="dk1"/>
              </a:solidFill>
              <a:latin typeface="Roboto"/>
              <a:ea typeface="Roboto"/>
              <a:cs typeface="Roboto"/>
              <a:sym typeface="Roboto"/>
            </a:endParaRPr>
          </a:p>
        </p:txBody>
      </p:sp>
    </p:spTree>
    <p:extLst>
      <p:ext uri="{BB962C8B-B14F-4D97-AF65-F5344CB8AC3E}">
        <p14:creationId xmlns:p14="http://schemas.microsoft.com/office/powerpoint/2010/main" val="68271414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5" name="Date Placeholder 4"/>
          <p:cNvSpPr>
            <a:spLocks noGrp="1"/>
          </p:cNvSpPr>
          <p:nvPr>
            <p:ph type="dt" sz="half" idx="10"/>
          </p:nvPr>
        </p:nvSpPr>
        <p:spPr/>
        <p:txBody>
          <a:bodyPr/>
          <a:lstStyle/>
          <a:p>
            <a:fld id="{FA7AAE91-BF87-4307-8791-3FA28D832FC0}" type="datetimeFigureOut">
              <a:rPr lang="en-US" smtClean="0"/>
              <a:t>4/6/2016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1"/>
                </a:solidFill>
                <a:latin typeface="Roboto"/>
                <a:ea typeface="Roboto"/>
                <a:cs typeface="Roboto"/>
                <a:sym typeface="Roboto"/>
              </a:rPr>
              <a:t>‹#›</a:t>
            </a:fld>
            <a:endParaRPr lang="en" sz="1000">
              <a:solidFill>
                <a:schemeClr val="dk1"/>
              </a:solidFill>
              <a:latin typeface="Roboto"/>
              <a:ea typeface="Roboto"/>
              <a:cs typeface="Roboto"/>
              <a:sym typeface="Roboto"/>
            </a:endParaRPr>
          </a:p>
        </p:txBody>
      </p:sp>
    </p:spTree>
    <p:extLst>
      <p:ext uri="{BB962C8B-B14F-4D97-AF65-F5344CB8AC3E}">
        <p14:creationId xmlns:p14="http://schemas.microsoft.com/office/powerpoint/2010/main" val="301282425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7" name="Date Placeholder 6"/>
          <p:cNvSpPr>
            <a:spLocks noGrp="1"/>
          </p:cNvSpPr>
          <p:nvPr>
            <p:ph type="dt" sz="half" idx="10"/>
          </p:nvPr>
        </p:nvSpPr>
        <p:spPr/>
        <p:txBody>
          <a:bodyPr/>
          <a:lstStyle/>
          <a:p>
            <a:fld id="{FA7AAE91-BF87-4307-8791-3FA28D832FC0}" type="datetimeFigureOut">
              <a:rPr lang="en-US" smtClean="0"/>
              <a:t>4/6/2016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1"/>
                </a:solidFill>
                <a:latin typeface="Roboto"/>
                <a:ea typeface="Roboto"/>
                <a:cs typeface="Roboto"/>
                <a:sym typeface="Roboto"/>
              </a:rPr>
              <a:t>‹#›</a:t>
            </a:fld>
            <a:endParaRPr lang="en" sz="1000">
              <a:solidFill>
                <a:schemeClr val="dk1"/>
              </a:solidFill>
              <a:latin typeface="Roboto"/>
              <a:ea typeface="Roboto"/>
              <a:cs typeface="Roboto"/>
              <a:sym typeface="Roboto"/>
            </a:endParaRPr>
          </a:p>
        </p:txBody>
      </p:sp>
    </p:spTree>
    <p:extLst>
      <p:ext uri="{BB962C8B-B14F-4D97-AF65-F5344CB8AC3E}">
        <p14:creationId xmlns:p14="http://schemas.microsoft.com/office/powerpoint/2010/main" val="1846791658"/>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FA7AAE91-BF87-4307-8791-3FA28D832FC0}" type="datetimeFigureOut">
              <a:rPr lang="en-US" smtClean="0"/>
              <a:t>4/6/2016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1"/>
                </a:solidFill>
                <a:latin typeface="Roboto"/>
                <a:ea typeface="Roboto"/>
                <a:cs typeface="Roboto"/>
                <a:sym typeface="Roboto"/>
              </a:rPr>
              <a:t>‹#›</a:t>
            </a:fld>
            <a:endParaRPr lang="en" sz="1000">
              <a:solidFill>
                <a:schemeClr val="dk1"/>
              </a:solidFill>
              <a:latin typeface="Roboto"/>
              <a:ea typeface="Roboto"/>
              <a:cs typeface="Roboto"/>
              <a:sym typeface="Roboto"/>
            </a:endParaRPr>
          </a:p>
        </p:txBody>
      </p:sp>
    </p:spTree>
    <p:extLst>
      <p:ext uri="{BB962C8B-B14F-4D97-AF65-F5344CB8AC3E}">
        <p14:creationId xmlns:p14="http://schemas.microsoft.com/office/powerpoint/2010/main" val="3342673142"/>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7AAE91-BF87-4307-8791-3FA28D832FC0}" type="datetimeFigureOut">
              <a:rPr lang="en-US" smtClean="0"/>
              <a:t>4/6/2016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lvl="0">
              <a:spcBef>
                <a:spcPts val="0"/>
              </a:spcBef>
              <a:buNone/>
            </a:pPr>
            <a:fld id="{00000000-1234-1234-1234-123412341234}" type="slidenum">
              <a:rPr lang="en" smtClean="0"/>
              <a:t>‹#›</a:t>
            </a:fld>
            <a:endParaRPr lang="en"/>
          </a:p>
        </p:txBody>
      </p:sp>
    </p:spTree>
    <p:extLst>
      <p:ext uri="{BB962C8B-B14F-4D97-AF65-F5344CB8AC3E}">
        <p14:creationId xmlns:p14="http://schemas.microsoft.com/office/powerpoint/2010/main" val="29735188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A7AAE91-BF87-4307-8791-3FA28D832FC0}" type="datetimeFigureOut">
              <a:rPr lang="en-US" smtClean="0"/>
              <a:t>4/6/2016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1"/>
                </a:solidFill>
                <a:latin typeface="Roboto"/>
                <a:ea typeface="Roboto"/>
                <a:cs typeface="Roboto"/>
                <a:sym typeface="Roboto"/>
              </a:rPr>
              <a:t>‹#›</a:t>
            </a:fld>
            <a:endParaRPr lang="en" sz="1000">
              <a:solidFill>
                <a:schemeClr val="dk1"/>
              </a:solidFill>
              <a:latin typeface="Roboto"/>
              <a:ea typeface="Roboto"/>
              <a:cs typeface="Roboto"/>
              <a:sym typeface="Roboto"/>
            </a:endParaRPr>
          </a:p>
        </p:txBody>
      </p:sp>
    </p:spTree>
    <p:extLst>
      <p:ext uri="{BB962C8B-B14F-4D97-AF65-F5344CB8AC3E}">
        <p14:creationId xmlns:p14="http://schemas.microsoft.com/office/powerpoint/2010/main" val="2411693346"/>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6"/>
        <p:cNvGrpSpPr/>
        <p:nvPr/>
      </p:nvGrpSpPr>
      <p:grpSpPr>
        <a:xfrm>
          <a:off x="0" y="0"/>
          <a:ext cx="0" cy="0"/>
          <a:chOff x="0" y="0"/>
          <a:chExt cx="0" cy="0"/>
        </a:xfrm>
      </p:grpSpPr>
      <p:cxnSp>
        <p:nvCxnSpPr>
          <p:cNvPr id="17" name="Shape 17"/>
          <p:cNvCxnSpPr/>
          <p:nvPr/>
        </p:nvCxnSpPr>
        <p:spPr>
          <a:xfrm>
            <a:off x="4359601" y="2817463"/>
            <a:ext cx="424799" cy="0"/>
          </a:xfrm>
          <a:prstGeom prst="straightConnector1">
            <a:avLst/>
          </a:prstGeom>
          <a:noFill/>
          <a:ln w="38100" cap="flat" cmpd="sng">
            <a:solidFill>
              <a:schemeClr val="accent4"/>
            </a:solidFill>
            <a:prstDash val="solid"/>
            <a:round/>
            <a:headEnd type="none" w="med" len="med"/>
            <a:tailEnd type="none" w="med" len="med"/>
          </a:ln>
        </p:spPr>
      </p:cxnSp>
      <p:sp>
        <p:nvSpPr>
          <p:cNvPr id="18" name="Shape 18"/>
          <p:cNvSpPr txBox="1">
            <a:spLocks noGrp="1"/>
          </p:cNvSpPr>
          <p:nvPr>
            <p:ph type="title"/>
          </p:nvPr>
        </p:nvSpPr>
        <p:spPr>
          <a:xfrm>
            <a:off x="480750" y="1764950"/>
            <a:ext cx="8222100" cy="907500"/>
          </a:xfrm>
          <a:prstGeom prst="rect">
            <a:avLst/>
          </a:prstGeom>
        </p:spPr>
        <p:txBody>
          <a:bodyPr lIns="91425" tIns="91425" rIns="91425" bIns="91425" anchor="b" anchorCtr="0"/>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a:endParaRPr/>
          </a:p>
        </p:txBody>
      </p:sp>
      <p:sp>
        <p:nvSpPr>
          <p:cNvPr id="19" name="Shape 19"/>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A7AAE91-BF87-4307-8791-3FA28D832FC0}" type="datetimeFigureOut">
              <a:rPr lang="en-US" smtClean="0"/>
              <a:t>4/6/2016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1"/>
                </a:solidFill>
                <a:latin typeface="Roboto"/>
                <a:ea typeface="Roboto"/>
                <a:cs typeface="Roboto"/>
                <a:sym typeface="Roboto"/>
              </a:rPr>
              <a:t>‹#›</a:t>
            </a:fld>
            <a:endParaRPr lang="en" sz="1000">
              <a:solidFill>
                <a:schemeClr val="dk1"/>
              </a:solidFill>
              <a:latin typeface="Roboto"/>
              <a:ea typeface="Roboto"/>
              <a:cs typeface="Roboto"/>
              <a:sym typeface="Roboto"/>
            </a:endParaRPr>
          </a:p>
        </p:txBody>
      </p:sp>
    </p:spTree>
    <p:extLst>
      <p:ext uri="{BB962C8B-B14F-4D97-AF65-F5344CB8AC3E}">
        <p14:creationId xmlns:p14="http://schemas.microsoft.com/office/powerpoint/2010/main" val="1830853584"/>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10"/>
          </p:nvPr>
        </p:nvSpPr>
        <p:spPr/>
        <p:txBody>
          <a:bodyPr/>
          <a:lstStyle/>
          <a:p>
            <a:fld id="{FA7AAE91-BF87-4307-8791-3FA28D832FC0}" type="datetimeFigureOut">
              <a:rPr lang="en-US" smtClean="0"/>
              <a:t>4/6/2016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1"/>
                </a:solidFill>
                <a:latin typeface="Roboto"/>
                <a:ea typeface="Roboto"/>
                <a:cs typeface="Roboto"/>
                <a:sym typeface="Roboto"/>
              </a:rPr>
              <a:t>‹#›</a:t>
            </a:fld>
            <a:endParaRPr lang="en" sz="1000">
              <a:solidFill>
                <a:schemeClr val="dk1"/>
              </a:solidFill>
              <a:latin typeface="Roboto"/>
              <a:ea typeface="Roboto"/>
              <a:cs typeface="Roboto"/>
              <a:sym typeface="Roboto"/>
            </a:endParaRPr>
          </a:p>
        </p:txBody>
      </p:sp>
    </p:spTree>
    <p:extLst>
      <p:ext uri="{BB962C8B-B14F-4D97-AF65-F5344CB8AC3E}">
        <p14:creationId xmlns:p14="http://schemas.microsoft.com/office/powerpoint/2010/main" val="398633719"/>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10"/>
          </p:nvPr>
        </p:nvSpPr>
        <p:spPr/>
        <p:txBody>
          <a:bodyPr/>
          <a:lstStyle/>
          <a:p>
            <a:fld id="{FA7AAE91-BF87-4307-8791-3FA28D832FC0}" type="datetimeFigureOut">
              <a:rPr lang="en-US" smtClean="0"/>
              <a:t>4/6/2016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1"/>
                </a:solidFill>
                <a:latin typeface="Roboto"/>
                <a:ea typeface="Roboto"/>
                <a:cs typeface="Roboto"/>
                <a:sym typeface="Roboto"/>
              </a:rPr>
              <a:t>‹#›</a:t>
            </a:fld>
            <a:endParaRPr lang="en" sz="1000">
              <a:solidFill>
                <a:schemeClr val="dk1"/>
              </a:solidFill>
              <a:latin typeface="Roboto"/>
              <a:ea typeface="Roboto"/>
              <a:cs typeface="Roboto"/>
              <a:sym typeface="Roboto"/>
            </a:endParaRPr>
          </a:p>
        </p:txBody>
      </p:sp>
    </p:spTree>
    <p:extLst>
      <p:ext uri="{BB962C8B-B14F-4D97-AF65-F5344CB8AC3E}">
        <p14:creationId xmlns:p14="http://schemas.microsoft.com/office/powerpoint/2010/main" val="4106471716"/>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sp>
        <p:nvSpPr>
          <p:cNvPr id="22" name="Shape 22"/>
          <p:cNvSpPr txBox="1">
            <a:spLocks noGrp="1"/>
          </p:cNvSpPr>
          <p:nvPr>
            <p:ph type="title"/>
          </p:nvPr>
        </p:nvSpPr>
        <p:spPr>
          <a:xfrm>
            <a:off x="387900" y="458025"/>
            <a:ext cx="8368200" cy="686099"/>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body" idx="1"/>
          </p:nvPr>
        </p:nvSpPr>
        <p:spPr>
          <a:xfrm>
            <a:off x="387900" y="1489824"/>
            <a:ext cx="8368200" cy="30788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4" name="Shape 24"/>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8741945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FA7AAE91-BF87-4307-8791-3FA28D832FC0}" type="datetimeFigureOut">
              <a:rPr lang="en-US" smtClean="0"/>
              <a:t>4/6/2016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1"/>
                </a:solidFill>
                <a:latin typeface="Roboto"/>
                <a:ea typeface="Roboto"/>
                <a:cs typeface="Roboto"/>
                <a:sym typeface="Roboto"/>
              </a:rPr>
              <a:t>‹#›</a:t>
            </a:fld>
            <a:endParaRPr lang="en" sz="1000">
              <a:solidFill>
                <a:schemeClr val="dk1"/>
              </a:solidFill>
              <a:latin typeface="Roboto"/>
              <a:ea typeface="Roboto"/>
              <a:cs typeface="Roboto"/>
              <a:sym typeface="Roboto"/>
            </a:endParaRPr>
          </a:p>
        </p:txBody>
      </p:sp>
    </p:spTree>
    <p:extLst>
      <p:ext uri="{BB962C8B-B14F-4D97-AF65-F5344CB8AC3E}">
        <p14:creationId xmlns:p14="http://schemas.microsoft.com/office/powerpoint/2010/main" val="4174665788"/>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10"/>
          </p:nvPr>
        </p:nvSpPr>
        <p:spPr/>
        <p:txBody>
          <a:bodyPr/>
          <a:lstStyle/>
          <a:p>
            <a:fld id="{FA7AAE91-BF87-4307-8791-3FA28D832FC0}" type="datetimeFigureOut">
              <a:rPr lang="en-US" smtClean="0"/>
              <a:t>4/6/2016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1"/>
                </a:solidFill>
                <a:latin typeface="Roboto"/>
                <a:ea typeface="Roboto"/>
                <a:cs typeface="Roboto"/>
                <a:sym typeface="Roboto"/>
              </a:rPr>
              <a:t>‹#›</a:t>
            </a:fld>
            <a:endParaRPr lang="en" sz="1000">
              <a:solidFill>
                <a:schemeClr val="dk1"/>
              </a:solidFill>
              <a:latin typeface="Roboto"/>
              <a:ea typeface="Roboto"/>
              <a:cs typeface="Roboto"/>
              <a:sym typeface="Roboto"/>
            </a:endParaRPr>
          </a:p>
        </p:txBody>
      </p:sp>
    </p:spTree>
    <p:extLst>
      <p:ext uri="{BB962C8B-B14F-4D97-AF65-F5344CB8AC3E}">
        <p14:creationId xmlns:p14="http://schemas.microsoft.com/office/powerpoint/2010/main" val="1843792429"/>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A7AAE91-BF87-4307-8791-3FA28D832FC0}" type="datetimeFigureOut">
              <a:rPr lang="en-US" smtClean="0"/>
              <a:t>4/6/2016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1"/>
                </a:solidFill>
                <a:latin typeface="Roboto"/>
                <a:ea typeface="Roboto"/>
                <a:cs typeface="Roboto"/>
                <a:sym typeface="Roboto"/>
              </a:rPr>
              <a:t>‹#›</a:t>
            </a:fld>
            <a:endParaRPr lang="en" sz="1000">
              <a:solidFill>
                <a:schemeClr val="dk1"/>
              </a:solidFill>
              <a:latin typeface="Roboto"/>
              <a:ea typeface="Roboto"/>
              <a:cs typeface="Roboto"/>
              <a:sym typeface="Roboto"/>
            </a:endParaRPr>
          </a:p>
        </p:txBody>
      </p:sp>
    </p:spTree>
    <p:extLst>
      <p:ext uri="{BB962C8B-B14F-4D97-AF65-F5344CB8AC3E}">
        <p14:creationId xmlns:p14="http://schemas.microsoft.com/office/powerpoint/2010/main" val="1570726307"/>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5" name="Date Placeholder 4"/>
          <p:cNvSpPr>
            <a:spLocks noGrp="1"/>
          </p:cNvSpPr>
          <p:nvPr>
            <p:ph type="dt" sz="half" idx="10"/>
          </p:nvPr>
        </p:nvSpPr>
        <p:spPr/>
        <p:txBody>
          <a:bodyPr/>
          <a:lstStyle/>
          <a:p>
            <a:fld id="{FA7AAE91-BF87-4307-8791-3FA28D832FC0}" type="datetimeFigureOut">
              <a:rPr lang="en-US" smtClean="0"/>
              <a:t>4/6/2016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1"/>
                </a:solidFill>
                <a:latin typeface="Roboto"/>
                <a:ea typeface="Roboto"/>
                <a:cs typeface="Roboto"/>
                <a:sym typeface="Roboto"/>
              </a:rPr>
              <a:t>‹#›</a:t>
            </a:fld>
            <a:endParaRPr lang="en" sz="1000">
              <a:solidFill>
                <a:schemeClr val="dk1"/>
              </a:solidFill>
              <a:latin typeface="Roboto"/>
              <a:ea typeface="Roboto"/>
              <a:cs typeface="Roboto"/>
              <a:sym typeface="Roboto"/>
            </a:endParaRPr>
          </a:p>
        </p:txBody>
      </p:sp>
    </p:spTree>
    <p:extLst>
      <p:ext uri="{BB962C8B-B14F-4D97-AF65-F5344CB8AC3E}">
        <p14:creationId xmlns:p14="http://schemas.microsoft.com/office/powerpoint/2010/main" val="1107578333"/>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7" name="Date Placeholder 6"/>
          <p:cNvSpPr>
            <a:spLocks noGrp="1"/>
          </p:cNvSpPr>
          <p:nvPr>
            <p:ph type="dt" sz="half" idx="10"/>
          </p:nvPr>
        </p:nvSpPr>
        <p:spPr/>
        <p:txBody>
          <a:bodyPr/>
          <a:lstStyle/>
          <a:p>
            <a:fld id="{FA7AAE91-BF87-4307-8791-3FA28D832FC0}" type="datetimeFigureOut">
              <a:rPr lang="en-US" smtClean="0"/>
              <a:t>4/6/2016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1"/>
                </a:solidFill>
                <a:latin typeface="Roboto"/>
                <a:ea typeface="Roboto"/>
                <a:cs typeface="Roboto"/>
                <a:sym typeface="Roboto"/>
              </a:rPr>
              <a:t>‹#›</a:t>
            </a:fld>
            <a:endParaRPr lang="en" sz="1000">
              <a:solidFill>
                <a:schemeClr val="dk1"/>
              </a:solidFill>
              <a:latin typeface="Roboto"/>
              <a:ea typeface="Roboto"/>
              <a:cs typeface="Roboto"/>
              <a:sym typeface="Roboto"/>
            </a:endParaRPr>
          </a:p>
        </p:txBody>
      </p:sp>
    </p:spTree>
    <p:extLst>
      <p:ext uri="{BB962C8B-B14F-4D97-AF65-F5344CB8AC3E}">
        <p14:creationId xmlns:p14="http://schemas.microsoft.com/office/powerpoint/2010/main" val="3923783393"/>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FA7AAE91-BF87-4307-8791-3FA28D832FC0}" type="datetimeFigureOut">
              <a:rPr lang="en-US" smtClean="0"/>
              <a:t>4/6/2016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1"/>
                </a:solidFill>
                <a:latin typeface="Roboto"/>
                <a:ea typeface="Roboto"/>
                <a:cs typeface="Roboto"/>
                <a:sym typeface="Roboto"/>
              </a:rPr>
              <a:t>‹#›</a:t>
            </a:fld>
            <a:endParaRPr lang="en" sz="1000">
              <a:solidFill>
                <a:schemeClr val="dk1"/>
              </a:solidFill>
              <a:latin typeface="Roboto"/>
              <a:ea typeface="Roboto"/>
              <a:cs typeface="Roboto"/>
              <a:sym typeface="Roboto"/>
            </a:endParaRPr>
          </a:p>
        </p:txBody>
      </p:sp>
    </p:spTree>
    <p:extLst>
      <p:ext uri="{BB962C8B-B14F-4D97-AF65-F5344CB8AC3E}">
        <p14:creationId xmlns:p14="http://schemas.microsoft.com/office/powerpoint/2010/main" val="55573098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cxnSp>
        <p:nvCxnSpPr>
          <p:cNvPr id="21" name="Shape 21"/>
          <p:cNvCxnSpPr/>
          <p:nvPr/>
        </p:nvCxnSpPr>
        <p:spPr>
          <a:xfrm>
            <a:off x="492562" y="1260283"/>
            <a:ext cx="424799" cy="0"/>
          </a:xfrm>
          <a:prstGeom prst="straightConnector1">
            <a:avLst/>
          </a:prstGeom>
          <a:noFill/>
          <a:ln w="38100" cap="flat" cmpd="sng">
            <a:solidFill>
              <a:schemeClr val="accent4"/>
            </a:solidFill>
            <a:prstDash val="solid"/>
            <a:round/>
            <a:headEnd type="none" w="med" len="med"/>
            <a:tailEnd type="none" w="med" len="med"/>
          </a:ln>
        </p:spPr>
      </p:cxnSp>
      <p:sp>
        <p:nvSpPr>
          <p:cNvPr id="22" name="Shape 22"/>
          <p:cNvSpPr txBox="1">
            <a:spLocks noGrp="1"/>
          </p:cNvSpPr>
          <p:nvPr>
            <p:ph type="title"/>
          </p:nvPr>
        </p:nvSpPr>
        <p:spPr>
          <a:xfrm>
            <a:off x="387900" y="458025"/>
            <a:ext cx="8368200" cy="686099"/>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body" idx="1"/>
          </p:nvPr>
        </p:nvSpPr>
        <p:spPr>
          <a:xfrm>
            <a:off x="387900" y="1489824"/>
            <a:ext cx="8368200" cy="30788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4" name="Shape 24"/>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7AAE91-BF87-4307-8791-3FA28D832FC0}" type="datetimeFigureOut">
              <a:rPr lang="en-US" smtClean="0"/>
              <a:t>4/6/2016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lvl="0">
              <a:spcBef>
                <a:spcPts val="0"/>
              </a:spcBef>
              <a:buNone/>
            </a:pPr>
            <a:fld id="{00000000-1234-1234-1234-123412341234}" type="slidenum">
              <a:rPr lang="en" smtClean="0"/>
              <a:t>‹#›</a:t>
            </a:fld>
            <a:endParaRPr lang="en"/>
          </a:p>
        </p:txBody>
      </p:sp>
    </p:spTree>
    <p:extLst>
      <p:ext uri="{BB962C8B-B14F-4D97-AF65-F5344CB8AC3E}">
        <p14:creationId xmlns:p14="http://schemas.microsoft.com/office/powerpoint/2010/main" val="38006570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A7AAE91-BF87-4307-8791-3FA28D832FC0}" type="datetimeFigureOut">
              <a:rPr lang="en-US" smtClean="0"/>
              <a:t>4/6/2016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1"/>
                </a:solidFill>
                <a:latin typeface="Roboto"/>
                <a:ea typeface="Roboto"/>
                <a:cs typeface="Roboto"/>
                <a:sym typeface="Roboto"/>
              </a:rPr>
              <a:t>‹#›</a:t>
            </a:fld>
            <a:endParaRPr lang="en" sz="1000">
              <a:solidFill>
                <a:schemeClr val="dk1"/>
              </a:solidFill>
              <a:latin typeface="Roboto"/>
              <a:ea typeface="Roboto"/>
              <a:cs typeface="Roboto"/>
              <a:sym typeface="Roboto"/>
            </a:endParaRPr>
          </a:p>
        </p:txBody>
      </p:sp>
    </p:spTree>
    <p:extLst>
      <p:ext uri="{BB962C8B-B14F-4D97-AF65-F5344CB8AC3E}">
        <p14:creationId xmlns:p14="http://schemas.microsoft.com/office/powerpoint/2010/main" val="2868207712"/>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A7AAE91-BF87-4307-8791-3FA28D832FC0}" type="datetimeFigureOut">
              <a:rPr lang="en-US" smtClean="0"/>
              <a:t>4/6/2016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1"/>
                </a:solidFill>
                <a:latin typeface="Roboto"/>
                <a:ea typeface="Roboto"/>
                <a:cs typeface="Roboto"/>
                <a:sym typeface="Roboto"/>
              </a:rPr>
              <a:t>‹#›</a:t>
            </a:fld>
            <a:endParaRPr lang="en" sz="1000">
              <a:solidFill>
                <a:schemeClr val="dk1"/>
              </a:solidFill>
              <a:latin typeface="Roboto"/>
              <a:ea typeface="Roboto"/>
              <a:cs typeface="Roboto"/>
              <a:sym typeface="Roboto"/>
            </a:endParaRPr>
          </a:p>
        </p:txBody>
      </p:sp>
    </p:spTree>
    <p:extLst>
      <p:ext uri="{BB962C8B-B14F-4D97-AF65-F5344CB8AC3E}">
        <p14:creationId xmlns:p14="http://schemas.microsoft.com/office/powerpoint/2010/main" val="1119479296"/>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10"/>
          </p:nvPr>
        </p:nvSpPr>
        <p:spPr/>
        <p:txBody>
          <a:bodyPr/>
          <a:lstStyle/>
          <a:p>
            <a:fld id="{FA7AAE91-BF87-4307-8791-3FA28D832FC0}" type="datetimeFigureOut">
              <a:rPr lang="en-US" smtClean="0"/>
              <a:t>4/6/2016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1"/>
                </a:solidFill>
                <a:latin typeface="Roboto"/>
                <a:ea typeface="Roboto"/>
                <a:cs typeface="Roboto"/>
                <a:sym typeface="Roboto"/>
              </a:rPr>
              <a:t>‹#›</a:t>
            </a:fld>
            <a:endParaRPr lang="en" sz="1000">
              <a:solidFill>
                <a:schemeClr val="dk1"/>
              </a:solidFill>
              <a:latin typeface="Roboto"/>
              <a:ea typeface="Roboto"/>
              <a:cs typeface="Roboto"/>
              <a:sym typeface="Roboto"/>
            </a:endParaRPr>
          </a:p>
        </p:txBody>
      </p:sp>
    </p:spTree>
    <p:extLst>
      <p:ext uri="{BB962C8B-B14F-4D97-AF65-F5344CB8AC3E}">
        <p14:creationId xmlns:p14="http://schemas.microsoft.com/office/powerpoint/2010/main" val="300718959"/>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10"/>
          </p:nvPr>
        </p:nvSpPr>
        <p:spPr/>
        <p:txBody>
          <a:bodyPr/>
          <a:lstStyle/>
          <a:p>
            <a:fld id="{FA7AAE91-BF87-4307-8791-3FA28D832FC0}" type="datetimeFigureOut">
              <a:rPr lang="en-US" smtClean="0"/>
              <a:t>4/6/2016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1"/>
                </a:solidFill>
                <a:latin typeface="Roboto"/>
                <a:ea typeface="Roboto"/>
                <a:cs typeface="Roboto"/>
                <a:sym typeface="Roboto"/>
              </a:rPr>
              <a:t>‹#›</a:t>
            </a:fld>
            <a:endParaRPr lang="en" sz="1000">
              <a:solidFill>
                <a:schemeClr val="dk1"/>
              </a:solidFill>
              <a:latin typeface="Roboto"/>
              <a:ea typeface="Roboto"/>
              <a:cs typeface="Roboto"/>
              <a:sym typeface="Roboto"/>
            </a:endParaRPr>
          </a:p>
        </p:txBody>
      </p:sp>
    </p:spTree>
    <p:extLst>
      <p:ext uri="{BB962C8B-B14F-4D97-AF65-F5344CB8AC3E}">
        <p14:creationId xmlns:p14="http://schemas.microsoft.com/office/powerpoint/2010/main" val="1206663638"/>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sp>
        <p:nvSpPr>
          <p:cNvPr id="22" name="Shape 22"/>
          <p:cNvSpPr txBox="1">
            <a:spLocks noGrp="1"/>
          </p:cNvSpPr>
          <p:nvPr>
            <p:ph type="title"/>
          </p:nvPr>
        </p:nvSpPr>
        <p:spPr>
          <a:xfrm>
            <a:off x="387900" y="458025"/>
            <a:ext cx="8368200" cy="686099"/>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body" idx="1"/>
          </p:nvPr>
        </p:nvSpPr>
        <p:spPr>
          <a:xfrm>
            <a:off x="387900" y="1489824"/>
            <a:ext cx="8368200" cy="30788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4" name="Shape 24"/>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1057688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5"/>
        <p:cNvGrpSpPr/>
        <p:nvPr/>
      </p:nvGrpSpPr>
      <p:grpSpPr>
        <a:xfrm>
          <a:off x="0" y="0"/>
          <a:ext cx="0" cy="0"/>
          <a:chOff x="0" y="0"/>
          <a:chExt cx="0" cy="0"/>
        </a:xfrm>
      </p:grpSpPr>
      <p:cxnSp>
        <p:nvCxnSpPr>
          <p:cNvPr id="26" name="Shape 26"/>
          <p:cNvCxnSpPr/>
          <p:nvPr/>
        </p:nvCxnSpPr>
        <p:spPr>
          <a:xfrm>
            <a:off x="492562" y="1260283"/>
            <a:ext cx="424799" cy="0"/>
          </a:xfrm>
          <a:prstGeom prst="straightConnector1">
            <a:avLst/>
          </a:prstGeom>
          <a:noFill/>
          <a:ln w="38100" cap="flat" cmpd="sng">
            <a:solidFill>
              <a:schemeClr val="accent4"/>
            </a:solidFill>
            <a:prstDash val="solid"/>
            <a:round/>
            <a:headEnd type="none" w="med" len="med"/>
            <a:tailEnd type="none" w="med" len="med"/>
          </a:ln>
        </p:spPr>
      </p:cxnSp>
      <p:sp>
        <p:nvSpPr>
          <p:cNvPr id="27" name="Shape 27"/>
          <p:cNvSpPr txBox="1">
            <a:spLocks noGrp="1"/>
          </p:cNvSpPr>
          <p:nvPr>
            <p:ph type="title"/>
          </p:nvPr>
        </p:nvSpPr>
        <p:spPr>
          <a:xfrm>
            <a:off x="387900" y="458025"/>
            <a:ext cx="8368200" cy="686099"/>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387900" y="1489825"/>
            <a:ext cx="3999899" cy="3078899"/>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9" name="Shape 29"/>
          <p:cNvSpPr txBox="1">
            <a:spLocks noGrp="1"/>
          </p:cNvSpPr>
          <p:nvPr>
            <p:ph type="body" idx="2"/>
          </p:nvPr>
        </p:nvSpPr>
        <p:spPr>
          <a:xfrm>
            <a:off x="4756200" y="1489825"/>
            <a:ext cx="3999899" cy="3078899"/>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0" name="Shape 30"/>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387900" y="458025"/>
            <a:ext cx="8368200" cy="686099"/>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3" name="Shape 33"/>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4"/>
        <p:cNvGrpSpPr/>
        <p:nvPr/>
      </p:nvGrpSpPr>
      <p:grpSpPr>
        <a:xfrm>
          <a:off x="0" y="0"/>
          <a:ext cx="0" cy="0"/>
          <a:chOff x="0" y="0"/>
          <a:chExt cx="0" cy="0"/>
        </a:xfrm>
      </p:grpSpPr>
      <p:cxnSp>
        <p:nvCxnSpPr>
          <p:cNvPr id="35" name="Shape 35"/>
          <p:cNvCxnSpPr/>
          <p:nvPr/>
        </p:nvCxnSpPr>
        <p:spPr>
          <a:xfrm>
            <a:off x="489218" y="1412276"/>
            <a:ext cx="331500" cy="0"/>
          </a:xfrm>
          <a:prstGeom prst="straightConnector1">
            <a:avLst/>
          </a:prstGeom>
          <a:noFill/>
          <a:ln w="38100" cap="flat" cmpd="sng">
            <a:solidFill>
              <a:schemeClr val="accent4"/>
            </a:solidFill>
            <a:prstDash val="solid"/>
            <a:round/>
            <a:headEnd type="none" w="med" len="med"/>
            <a:tailEnd type="none" w="med" len="med"/>
          </a:ln>
        </p:spPr>
      </p:cxnSp>
      <p:sp>
        <p:nvSpPr>
          <p:cNvPr id="36" name="Shape 36"/>
          <p:cNvSpPr txBox="1">
            <a:spLocks noGrp="1"/>
          </p:cNvSpPr>
          <p:nvPr>
            <p:ph type="title"/>
          </p:nvPr>
        </p:nvSpPr>
        <p:spPr>
          <a:xfrm>
            <a:off x="387900" y="555600"/>
            <a:ext cx="2807999" cy="755699"/>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7" name="Shape 37"/>
          <p:cNvSpPr txBox="1">
            <a:spLocks noGrp="1"/>
          </p:cNvSpPr>
          <p:nvPr>
            <p:ph type="body" idx="1"/>
          </p:nvPr>
        </p:nvSpPr>
        <p:spPr>
          <a:xfrm>
            <a:off x="387900" y="1594025"/>
            <a:ext cx="2807999" cy="26811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8" name="Shape 38"/>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90250" y="526350"/>
            <a:ext cx="56187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41" name="Shape 41"/>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2"/>
        <p:cNvGrpSpPr/>
        <p:nvPr/>
      </p:nvGrpSpPr>
      <p:grpSpPr>
        <a:xfrm>
          <a:off x="0" y="0"/>
          <a:ext cx="0" cy="0"/>
          <a:chOff x="0" y="0"/>
          <a:chExt cx="0" cy="0"/>
        </a:xfrm>
      </p:grpSpPr>
      <p:sp>
        <p:nvSpPr>
          <p:cNvPr id="43" name="Shape 43"/>
          <p:cNvSpPr/>
          <p:nvPr/>
        </p:nvSpPr>
        <p:spPr>
          <a:xfrm>
            <a:off x="4572000" y="-75"/>
            <a:ext cx="4572000" cy="5143499"/>
          </a:xfrm>
          <a:prstGeom prst="rect">
            <a:avLst/>
          </a:prstGeom>
          <a:solidFill>
            <a:schemeClr val="dk2"/>
          </a:solidFill>
          <a:ln>
            <a:noFill/>
          </a:ln>
        </p:spPr>
        <p:txBody>
          <a:bodyPr lIns="91425" tIns="91425" rIns="91425" bIns="91425" anchor="ctr" anchorCtr="0">
            <a:noAutofit/>
          </a:bodyPr>
          <a:lstStyle/>
          <a:p>
            <a:pPr lvl="0">
              <a:spcBef>
                <a:spcPts val="0"/>
              </a:spcBef>
              <a:buNone/>
            </a:pPr>
            <a:endParaRPr/>
          </a:p>
        </p:txBody>
      </p:sp>
      <p:cxnSp>
        <p:nvCxnSpPr>
          <p:cNvPr id="44" name="Shape 44"/>
          <p:cNvCxnSpPr/>
          <p:nvPr/>
        </p:nvCxnSpPr>
        <p:spPr>
          <a:xfrm>
            <a:off x="5029675" y="4495503"/>
            <a:ext cx="540899" cy="0"/>
          </a:xfrm>
          <a:prstGeom prst="straightConnector1">
            <a:avLst/>
          </a:prstGeom>
          <a:noFill/>
          <a:ln w="38100" cap="flat" cmpd="sng">
            <a:solidFill>
              <a:schemeClr val="accent5"/>
            </a:solidFill>
            <a:prstDash val="solid"/>
            <a:round/>
            <a:headEnd type="none" w="med" len="med"/>
            <a:tailEnd type="none" w="med" len="med"/>
          </a:ln>
        </p:spPr>
      </p:cxnSp>
      <p:sp>
        <p:nvSpPr>
          <p:cNvPr id="45" name="Shape 45"/>
          <p:cNvSpPr txBox="1">
            <a:spLocks noGrp="1"/>
          </p:cNvSpPr>
          <p:nvPr>
            <p:ph type="title"/>
          </p:nvPr>
        </p:nvSpPr>
        <p:spPr>
          <a:xfrm>
            <a:off x="265500" y="1209075"/>
            <a:ext cx="4045199" cy="1506299"/>
          </a:xfrm>
          <a:prstGeom prst="rect">
            <a:avLst/>
          </a:prstGeom>
        </p:spPr>
        <p:txBody>
          <a:bodyPr lIns="91425" tIns="91425" rIns="91425" bIns="91425" anchor="b" anchorCtr="0"/>
          <a:lstStyle>
            <a:lvl1pPr lvl="0" algn="ctr">
              <a:spcBef>
                <a:spcPts val="0"/>
              </a:spcBef>
              <a:buSzPct val="100000"/>
              <a:defRPr sz="3800"/>
            </a:lvl1pPr>
            <a:lvl2pPr lvl="1" algn="ctr">
              <a:spcBef>
                <a:spcPts val="0"/>
              </a:spcBef>
              <a:buSzPct val="100000"/>
              <a:defRPr sz="3800"/>
            </a:lvl2pPr>
            <a:lvl3pPr lvl="2" algn="ctr">
              <a:spcBef>
                <a:spcPts val="0"/>
              </a:spcBef>
              <a:buSzPct val="100000"/>
              <a:defRPr sz="3800"/>
            </a:lvl3pPr>
            <a:lvl4pPr lvl="3" algn="ctr">
              <a:spcBef>
                <a:spcPts val="0"/>
              </a:spcBef>
              <a:buSzPct val="100000"/>
              <a:defRPr sz="3800"/>
            </a:lvl4pPr>
            <a:lvl5pPr lvl="4" algn="ctr">
              <a:spcBef>
                <a:spcPts val="0"/>
              </a:spcBef>
              <a:buSzPct val="100000"/>
              <a:defRPr sz="3800"/>
            </a:lvl5pPr>
            <a:lvl6pPr lvl="5" algn="ctr">
              <a:spcBef>
                <a:spcPts val="0"/>
              </a:spcBef>
              <a:buSzPct val="100000"/>
              <a:defRPr sz="3800"/>
            </a:lvl6pPr>
            <a:lvl7pPr lvl="6" algn="ctr">
              <a:spcBef>
                <a:spcPts val="0"/>
              </a:spcBef>
              <a:buSzPct val="100000"/>
              <a:defRPr sz="3800"/>
            </a:lvl7pPr>
            <a:lvl8pPr lvl="7" algn="ctr">
              <a:spcBef>
                <a:spcPts val="0"/>
              </a:spcBef>
              <a:buSzPct val="100000"/>
              <a:defRPr sz="3800"/>
            </a:lvl8pPr>
            <a:lvl9pPr lvl="8" algn="ctr">
              <a:spcBef>
                <a:spcPts val="0"/>
              </a:spcBef>
              <a:buSzPct val="100000"/>
              <a:defRPr sz="3800"/>
            </a:lvl9pPr>
          </a:lstStyle>
          <a:p>
            <a:endParaRPr/>
          </a:p>
        </p:txBody>
      </p:sp>
      <p:sp>
        <p:nvSpPr>
          <p:cNvPr id="46" name="Shape 46"/>
          <p:cNvSpPr txBox="1">
            <a:spLocks noGrp="1"/>
          </p:cNvSpPr>
          <p:nvPr>
            <p:ph type="subTitle" idx="1"/>
          </p:nvPr>
        </p:nvSpPr>
        <p:spPr>
          <a:xfrm>
            <a:off x="265500" y="2769000"/>
            <a:ext cx="4045199" cy="1345500"/>
          </a:xfrm>
          <a:prstGeom prst="rect">
            <a:avLst/>
          </a:prstGeom>
        </p:spPr>
        <p:txBody>
          <a:bodyPr lIns="91425" tIns="91425" rIns="91425" bIns="91425" anchor="t" anchorCtr="0"/>
          <a:lstStyle>
            <a:lvl1pPr lvl="0" algn="ctr">
              <a:lnSpc>
                <a:spcPct val="100000"/>
              </a:lnSpc>
              <a:spcBef>
                <a:spcPts val="0"/>
              </a:spcBef>
              <a:spcAft>
                <a:spcPts val="0"/>
              </a:spcAft>
              <a:buClr>
                <a:schemeClr val="accent5"/>
              </a:buClr>
              <a:buSzPct val="100000"/>
              <a:buNone/>
              <a:defRPr sz="2100">
                <a:solidFill>
                  <a:schemeClr val="accent5"/>
                </a:solidFill>
              </a:defRPr>
            </a:lvl1pPr>
            <a:lvl2pPr lvl="1" algn="ctr">
              <a:lnSpc>
                <a:spcPct val="100000"/>
              </a:lnSpc>
              <a:spcBef>
                <a:spcPts val="0"/>
              </a:spcBef>
              <a:spcAft>
                <a:spcPts val="0"/>
              </a:spcAft>
              <a:buClr>
                <a:schemeClr val="accent5"/>
              </a:buClr>
              <a:buSzPct val="100000"/>
              <a:buNone/>
              <a:defRPr sz="2100">
                <a:solidFill>
                  <a:schemeClr val="accent5"/>
                </a:solidFill>
              </a:defRPr>
            </a:lvl2pPr>
            <a:lvl3pPr lvl="2" algn="ctr">
              <a:lnSpc>
                <a:spcPct val="100000"/>
              </a:lnSpc>
              <a:spcBef>
                <a:spcPts val="0"/>
              </a:spcBef>
              <a:spcAft>
                <a:spcPts val="0"/>
              </a:spcAft>
              <a:buClr>
                <a:schemeClr val="accent5"/>
              </a:buClr>
              <a:buSzPct val="100000"/>
              <a:buNone/>
              <a:defRPr sz="2100">
                <a:solidFill>
                  <a:schemeClr val="accent5"/>
                </a:solidFill>
              </a:defRPr>
            </a:lvl3pPr>
            <a:lvl4pPr lvl="3" algn="ctr">
              <a:lnSpc>
                <a:spcPct val="100000"/>
              </a:lnSpc>
              <a:spcBef>
                <a:spcPts val="0"/>
              </a:spcBef>
              <a:spcAft>
                <a:spcPts val="0"/>
              </a:spcAft>
              <a:buClr>
                <a:schemeClr val="accent5"/>
              </a:buClr>
              <a:buSzPct val="100000"/>
              <a:buNone/>
              <a:defRPr sz="2100">
                <a:solidFill>
                  <a:schemeClr val="accent5"/>
                </a:solidFill>
              </a:defRPr>
            </a:lvl4pPr>
            <a:lvl5pPr lvl="4" algn="ctr">
              <a:lnSpc>
                <a:spcPct val="100000"/>
              </a:lnSpc>
              <a:spcBef>
                <a:spcPts val="0"/>
              </a:spcBef>
              <a:spcAft>
                <a:spcPts val="0"/>
              </a:spcAft>
              <a:buClr>
                <a:schemeClr val="accent5"/>
              </a:buClr>
              <a:buSzPct val="100000"/>
              <a:buNone/>
              <a:defRPr sz="2100">
                <a:solidFill>
                  <a:schemeClr val="accent5"/>
                </a:solidFill>
              </a:defRPr>
            </a:lvl5pPr>
            <a:lvl6pPr lvl="5" algn="ctr">
              <a:lnSpc>
                <a:spcPct val="100000"/>
              </a:lnSpc>
              <a:spcBef>
                <a:spcPts val="0"/>
              </a:spcBef>
              <a:spcAft>
                <a:spcPts val="0"/>
              </a:spcAft>
              <a:buClr>
                <a:schemeClr val="accent5"/>
              </a:buClr>
              <a:buSzPct val="100000"/>
              <a:buNone/>
              <a:defRPr sz="2100">
                <a:solidFill>
                  <a:schemeClr val="accent5"/>
                </a:solidFill>
              </a:defRPr>
            </a:lvl6pPr>
            <a:lvl7pPr lvl="6" algn="ctr">
              <a:lnSpc>
                <a:spcPct val="100000"/>
              </a:lnSpc>
              <a:spcBef>
                <a:spcPts val="0"/>
              </a:spcBef>
              <a:spcAft>
                <a:spcPts val="0"/>
              </a:spcAft>
              <a:buClr>
                <a:schemeClr val="accent5"/>
              </a:buClr>
              <a:buSzPct val="100000"/>
              <a:buNone/>
              <a:defRPr sz="2100">
                <a:solidFill>
                  <a:schemeClr val="accent5"/>
                </a:solidFill>
              </a:defRPr>
            </a:lvl7pPr>
            <a:lvl8pPr lvl="7" algn="ctr">
              <a:lnSpc>
                <a:spcPct val="100000"/>
              </a:lnSpc>
              <a:spcBef>
                <a:spcPts val="0"/>
              </a:spcBef>
              <a:spcAft>
                <a:spcPts val="0"/>
              </a:spcAft>
              <a:buClr>
                <a:schemeClr val="accent5"/>
              </a:buClr>
              <a:buSzPct val="100000"/>
              <a:buNone/>
              <a:defRPr sz="2100">
                <a:solidFill>
                  <a:schemeClr val="accent5"/>
                </a:solidFill>
              </a:defRPr>
            </a:lvl8pPr>
            <a:lvl9pPr lvl="8" algn="ctr">
              <a:lnSpc>
                <a:spcPct val="100000"/>
              </a:lnSpc>
              <a:spcBef>
                <a:spcPts val="0"/>
              </a:spcBef>
              <a:spcAft>
                <a:spcPts val="0"/>
              </a:spcAft>
              <a:buClr>
                <a:schemeClr val="accent5"/>
              </a:buClr>
              <a:buSzPct val="100000"/>
              <a:buNone/>
              <a:defRPr sz="2100">
                <a:solidFill>
                  <a:schemeClr val="accent5"/>
                </a:solidFill>
              </a:defRPr>
            </a:lvl9pPr>
          </a:lstStyle>
          <a:p>
            <a:endParaRPr/>
          </a:p>
        </p:txBody>
      </p:sp>
      <p:sp>
        <p:nvSpPr>
          <p:cNvPr id="47" name="Shape 47"/>
          <p:cNvSpPr txBox="1">
            <a:spLocks noGrp="1"/>
          </p:cNvSpPr>
          <p:nvPr>
            <p:ph type="body" idx="2"/>
          </p:nvPr>
        </p:nvSpPr>
        <p:spPr>
          <a:xfrm>
            <a:off x="4939500" y="724200"/>
            <a:ext cx="3837000" cy="3695099"/>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8" name="Shape 48"/>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9"/>
        <p:cNvGrpSpPr/>
        <p:nvPr/>
      </p:nvGrpSpPr>
      <p:grpSpPr>
        <a:xfrm>
          <a:off x="0" y="0"/>
          <a:ext cx="0" cy="0"/>
          <a:chOff x="0" y="0"/>
          <a:chExt cx="0" cy="0"/>
        </a:xfrm>
      </p:grpSpPr>
      <p:sp>
        <p:nvSpPr>
          <p:cNvPr id="50" name="Shape 50"/>
          <p:cNvSpPr txBox="1">
            <a:spLocks noGrp="1"/>
          </p:cNvSpPr>
          <p:nvPr>
            <p:ph type="body" idx="1"/>
          </p:nvPr>
        </p:nvSpPr>
        <p:spPr>
          <a:xfrm>
            <a:off x="319500" y="4233725"/>
            <a:ext cx="5998800" cy="598799"/>
          </a:xfrm>
          <a:prstGeom prst="rect">
            <a:avLst/>
          </a:prstGeom>
        </p:spPr>
        <p:txBody>
          <a:bodyPr lIns="91425" tIns="91425" rIns="91425" bIns="91425" anchor="ctr" anchorCtr="0"/>
          <a:lstStyle>
            <a:lvl1pPr lvl="0">
              <a:lnSpc>
                <a:spcPct val="100000"/>
              </a:lnSpc>
              <a:spcBef>
                <a:spcPts val="0"/>
              </a:spcBef>
              <a:spcAft>
                <a:spcPts val="0"/>
              </a:spcAft>
              <a:buFont typeface="Roboto Slab"/>
              <a:buNone/>
              <a:defRPr>
                <a:latin typeface="Roboto Slab"/>
                <a:ea typeface="Roboto Slab"/>
                <a:cs typeface="Roboto Slab"/>
                <a:sym typeface="Roboto Slab"/>
              </a:defRPr>
            </a:lvl1pPr>
          </a:lstStyle>
          <a:p>
            <a:endParaRPr/>
          </a:p>
        </p:txBody>
      </p:sp>
      <p:sp>
        <p:nvSpPr>
          <p:cNvPr id="51" name="Shape 51"/>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87900" y="458025"/>
            <a:ext cx="8368200" cy="686099"/>
          </a:xfrm>
          <a:prstGeom prst="rect">
            <a:avLst/>
          </a:prstGeom>
          <a:noFill/>
          <a:ln>
            <a:noFill/>
          </a:ln>
        </p:spPr>
        <p:txBody>
          <a:bodyPr lIns="91425" tIns="91425" rIns="91425" bIns="91425" anchor="b" anchorCtr="0"/>
          <a:lstStyle>
            <a:lvl1pPr lvl="0">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1pPr>
            <a:lvl2pPr lvl="1">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2pPr>
            <a:lvl3pPr lvl="2">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3pPr>
            <a:lvl4pPr lvl="3">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4pPr>
            <a:lvl5pPr lvl="4">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5pPr>
            <a:lvl6pPr lvl="5">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6pPr>
            <a:lvl7pPr lvl="6">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7pPr>
            <a:lvl8pPr lvl="7">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8pPr>
            <a:lvl9pPr lvl="8">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9pPr>
          </a:lstStyle>
          <a:p>
            <a:endParaRPr/>
          </a:p>
        </p:txBody>
      </p:sp>
      <p:sp>
        <p:nvSpPr>
          <p:cNvPr id="7" name="Shape 7"/>
          <p:cNvSpPr txBox="1">
            <a:spLocks noGrp="1"/>
          </p:cNvSpPr>
          <p:nvPr>
            <p:ph type="body" idx="1"/>
          </p:nvPr>
        </p:nvSpPr>
        <p:spPr>
          <a:xfrm>
            <a:off x="387900" y="1489824"/>
            <a:ext cx="8368200" cy="3078899"/>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1"/>
              </a:buClr>
              <a:buSzPct val="100000"/>
              <a:buFont typeface="Roboto"/>
              <a:defRPr sz="1800">
                <a:solidFill>
                  <a:schemeClr val="dk1"/>
                </a:solidFill>
                <a:latin typeface="Roboto"/>
                <a:ea typeface="Roboto"/>
                <a:cs typeface="Roboto"/>
                <a:sym typeface="Roboto"/>
              </a:defRPr>
            </a:lvl1pPr>
            <a:lvl2pPr lvl="1">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2pPr>
            <a:lvl3pPr lvl="2">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3pPr>
            <a:lvl4pPr lvl="3">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4pPr>
            <a:lvl5pPr lvl="4">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5pPr>
            <a:lvl6pPr lvl="5">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6pPr>
            <a:lvl7pPr lvl="6">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7pPr>
            <a:lvl8pPr lvl="7">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8pPr>
            <a:lvl9pPr lvl="8">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9pPr>
          </a:lstStyle>
          <a:p>
            <a:endParaRPr/>
          </a:p>
        </p:txBody>
      </p:sp>
      <p:sp>
        <p:nvSpPr>
          <p:cNvPr id="8" name="Shape 8"/>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1"/>
                </a:solidFill>
                <a:latin typeface="Roboto"/>
                <a:ea typeface="Roboto"/>
                <a:cs typeface="Roboto"/>
                <a:sym typeface="Roboto"/>
              </a:rPr>
              <a:t>‹#›</a:t>
            </a:fld>
            <a:endParaRPr lang="en" sz="1000">
              <a:solidFill>
                <a:schemeClr val="dk1"/>
              </a:solidFill>
              <a:latin typeface="Roboto"/>
              <a:ea typeface="Roboto"/>
              <a:cs typeface="Roboto"/>
              <a:sym typeface="Robot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A7AAE91-BF87-4307-8791-3FA28D832FC0}" type="datetimeFigureOut">
              <a:rPr lang="en-US" smtClean="0"/>
              <a:t>4/6/2016</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lvl="0" algn="r">
              <a:spcBef>
                <a:spcPts val="0"/>
              </a:spcBef>
              <a:buNone/>
            </a:pPr>
            <a:fld id="{00000000-1234-1234-1234-123412341234}" type="slidenum">
              <a:rPr lang="en" sz="1000" smtClean="0">
                <a:solidFill>
                  <a:schemeClr val="dk1"/>
                </a:solidFill>
                <a:latin typeface="Roboto"/>
                <a:ea typeface="Roboto"/>
                <a:cs typeface="Roboto"/>
                <a:sym typeface="Roboto"/>
              </a:rPr>
              <a:t>‹#›</a:t>
            </a:fld>
            <a:endParaRPr lang="en" sz="1000">
              <a:solidFill>
                <a:schemeClr val="dk1"/>
              </a:solidFill>
              <a:latin typeface="Roboto"/>
              <a:ea typeface="Roboto"/>
              <a:cs typeface="Roboto"/>
              <a:sym typeface="Roboto"/>
            </a:endParaRPr>
          </a:p>
        </p:txBody>
      </p:sp>
    </p:spTree>
    <p:extLst>
      <p:ext uri="{BB962C8B-B14F-4D97-AF65-F5344CB8AC3E}">
        <p14:creationId xmlns:p14="http://schemas.microsoft.com/office/powerpoint/2010/main" val="19689786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A7AAE91-BF87-4307-8791-3FA28D832FC0}" type="datetimeFigureOut">
              <a:rPr lang="en-US" smtClean="0"/>
              <a:t>4/6/2016</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lvl="0" algn="r">
              <a:spcBef>
                <a:spcPts val="0"/>
              </a:spcBef>
              <a:buNone/>
            </a:pPr>
            <a:fld id="{00000000-1234-1234-1234-123412341234}" type="slidenum">
              <a:rPr lang="en" sz="1000" smtClean="0">
                <a:solidFill>
                  <a:schemeClr val="dk1"/>
                </a:solidFill>
                <a:latin typeface="Roboto"/>
                <a:ea typeface="Roboto"/>
                <a:cs typeface="Roboto"/>
                <a:sym typeface="Roboto"/>
              </a:rPr>
              <a:t>‹#›</a:t>
            </a:fld>
            <a:endParaRPr lang="en" sz="1000">
              <a:solidFill>
                <a:schemeClr val="dk1"/>
              </a:solidFill>
              <a:latin typeface="Roboto"/>
              <a:ea typeface="Roboto"/>
              <a:cs typeface="Roboto"/>
              <a:sym typeface="Roboto"/>
            </a:endParaRPr>
          </a:p>
        </p:txBody>
      </p:sp>
    </p:spTree>
    <p:extLst>
      <p:ext uri="{BB962C8B-B14F-4D97-AF65-F5344CB8AC3E}">
        <p14:creationId xmlns:p14="http://schemas.microsoft.com/office/powerpoint/2010/main" val="203437463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6.jpg"/><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5.jpg"/><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image" Target="../media/image8.jpg"/><Relationship Id="rId10" Type="http://schemas.openxmlformats.org/officeDocument/2006/relationships/image" Target="../media/image13.jpg"/><Relationship Id="rId4" Type="http://schemas.openxmlformats.org/officeDocument/2006/relationships/image" Target="../media/image7.jpg"/><Relationship Id="rId9" Type="http://schemas.openxmlformats.org/officeDocument/2006/relationships/image" Target="../media/image12.jp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5.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8"/>
        <p:cNvGrpSpPr/>
        <p:nvPr/>
      </p:nvGrpSpPr>
      <p:grpSpPr>
        <a:xfrm>
          <a:off x="0" y="0"/>
          <a:ext cx="0" cy="0"/>
          <a:chOff x="0" y="0"/>
          <a:chExt cx="0" cy="0"/>
        </a:xfrm>
      </p:grpSpPr>
      <p:sp>
        <p:nvSpPr>
          <p:cNvPr id="69" name="Shape 69"/>
          <p:cNvSpPr txBox="1">
            <a:spLocks noGrp="1"/>
          </p:cNvSpPr>
          <p:nvPr>
            <p:ph type="ctrTitle"/>
          </p:nvPr>
        </p:nvSpPr>
        <p:spPr>
          <a:xfrm>
            <a:off x="1680300" y="937074"/>
            <a:ext cx="5783400" cy="1403100"/>
          </a:xfrm>
          <a:prstGeom prst="rect">
            <a:avLst/>
          </a:prstGeom>
        </p:spPr>
        <p:txBody>
          <a:bodyPr lIns="91425" tIns="91425" rIns="91425" bIns="91425" anchor="b" anchorCtr="0">
            <a:noAutofit/>
          </a:bodyPr>
          <a:lstStyle/>
          <a:p>
            <a:pPr lvl="0">
              <a:spcBef>
                <a:spcPts val="0"/>
              </a:spcBef>
              <a:buNone/>
            </a:pPr>
            <a:r>
              <a:rPr lang="en">
                <a:solidFill>
                  <a:srgbClr val="6AA84F"/>
                </a:solidFill>
              </a:rPr>
              <a:t>Carbon Emissions on the Navajo Nation </a:t>
            </a:r>
          </a:p>
        </p:txBody>
      </p:sp>
      <p:sp>
        <p:nvSpPr>
          <p:cNvPr id="70" name="Shape 70"/>
          <p:cNvSpPr txBox="1">
            <a:spLocks noGrp="1"/>
          </p:cNvSpPr>
          <p:nvPr>
            <p:ph type="subTitle" idx="1"/>
          </p:nvPr>
        </p:nvSpPr>
        <p:spPr>
          <a:xfrm>
            <a:off x="1645050" y="2871875"/>
            <a:ext cx="5853900" cy="2153700"/>
          </a:xfrm>
          <a:prstGeom prst="rect">
            <a:avLst/>
          </a:prstGeom>
        </p:spPr>
        <p:txBody>
          <a:bodyPr lIns="91425" tIns="91425" rIns="91425" bIns="91425" anchor="t" anchorCtr="0">
            <a:noAutofit/>
          </a:bodyPr>
          <a:lstStyle/>
          <a:p>
            <a:pPr lvl="0" rtl="0">
              <a:spcBef>
                <a:spcPts val="0"/>
              </a:spcBef>
              <a:buNone/>
            </a:pPr>
            <a:r>
              <a:rPr lang="en" sz="1800">
                <a:solidFill>
                  <a:srgbClr val="6AA84F"/>
                </a:solidFill>
              </a:rPr>
              <a:t>Tracey Lee</a:t>
            </a:r>
          </a:p>
          <a:p>
            <a:pPr lvl="0" rtl="0">
              <a:spcBef>
                <a:spcPts val="0"/>
              </a:spcBef>
              <a:buNone/>
            </a:pPr>
            <a:r>
              <a:rPr lang="en" sz="1800">
                <a:solidFill>
                  <a:srgbClr val="6AA84F"/>
                </a:solidFill>
              </a:rPr>
              <a:t>Northern Arizona University</a:t>
            </a:r>
          </a:p>
          <a:p>
            <a:pPr lvl="0" rtl="0">
              <a:spcBef>
                <a:spcPts val="0"/>
              </a:spcBef>
              <a:buNone/>
            </a:pPr>
            <a:r>
              <a:rPr lang="en" sz="1800">
                <a:solidFill>
                  <a:srgbClr val="6AA84F"/>
                </a:solidFill>
              </a:rPr>
              <a:t>Intern with NASA Space Grant</a:t>
            </a:r>
          </a:p>
          <a:p>
            <a:pPr lvl="0">
              <a:spcBef>
                <a:spcPts val="0"/>
              </a:spcBef>
              <a:buNone/>
            </a:pPr>
            <a:r>
              <a:rPr lang="en" sz="1800">
                <a:solidFill>
                  <a:srgbClr val="6AA84F"/>
                </a:solidFill>
              </a:rPr>
              <a:t>Institute for Tribal Environmental Professionals- Mentor: Mansel Nelson</a:t>
            </a:r>
          </a:p>
        </p:txBody>
      </p:sp>
      <p:pic>
        <p:nvPicPr>
          <p:cNvPr id="71" name="Shape 71"/>
          <p:cNvPicPr preferRelativeResize="0"/>
          <p:nvPr/>
        </p:nvPicPr>
        <p:blipFill>
          <a:blip r:embed="rId3">
            <a:alphaModFix/>
          </a:blip>
          <a:stretch>
            <a:fillRect/>
          </a:stretch>
        </p:blipFill>
        <p:spPr>
          <a:xfrm>
            <a:off x="169687" y="3820548"/>
            <a:ext cx="1417850" cy="1146176"/>
          </a:xfrm>
          <a:prstGeom prst="rect">
            <a:avLst/>
          </a:prstGeom>
          <a:noFill/>
          <a:ln>
            <a:noFill/>
          </a:ln>
        </p:spPr>
      </p:pic>
      <p:pic>
        <p:nvPicPr>
          <p:cNvPr id="72" name="Shape 72"/>
          <p:cNvPicPr preferRelativeResize="0"/>
          <p:nvPr/>
        </p:nvPicPr>
        <p:blipFill>
          <a:blip r:embed="rId4">
            <a:alphaModFix/>
          </a:blip>
          <a:stretch>
            <a:fillRect/>
          </a:stretch>
        </p:blipFill>
        <p:spPr>
          <a:xfrm rot="5400000">
            <a:off x="7658762" y="3664012"/>
            <a:ext cx="1504025" cy="1327849"/>
          </a:xfrm>
          <a:prstGeom prst="rect">
            <a:avLst/>
          </a:prstGeom>
          <a:noFill/>
          <a:ln>
            <a:noFill/>
          </a:ln>
        </p:spPr>
      </p:pic>
      <p:pic>
        <p:nvPicPr>
          <p:cNvPr id="73" name="Shape 73"/>
          <p:cNvPicPr preferRelativeResize="0"/>
          <p:nvPr/>
        </p:nvPicPr>
        <p:blipFill>
          <a:blip r:embed="rId5">
            <a:alphaModFix/>
          </a:blip>
          <a:stretch>
            <a:fillRect/>
          </a:stretch>
        </p:blipFill>
        <p:spPr>
          <a:xfrm>
            <a:off x="7669475" y="8"/>
            <a:ext cx="1417850" cy="1403241"/>
          </a:xfrm>
          <a:prstGeom prst="rect">
            <a:avLst/>
          </a:prstGeom>
          <a:noFill/>
          <a:ln>
            <a:noFill/>
          </a:ln>
        </p:spPr>
      </p:pic>
      <p:pic>
        <p:nvPicPr>
          <p:cNvPr id="74" name="Shape 74"/>
          <p:cNvPicPr preferRelativeResize="0"/>
          <p:nvPr/>
        </p:nvPicPr>
        <p:blipFill>
          <a:blip r:embed="rId6">
            <a:alphaModFix/>
          </a:blip>
          <a:stretch>
            <a:fillRect/>
          </a:stretch>
        </p:blipFill>
        <p:spPr>
          <a:xfrm>
            <a:off x="-282475" y="69625"/>
            <a:ext cx="2284343" cy="1403250"/>
          </a:xfrm>
          <a:prstGeom prst="rect">
            <a:avLst/>
          </a:prstGeom>
          <a:noFill/>
          <a:ln>
            <a:noFill/>
          </a:ln>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prstGeom prst="rect">
            <a:avLst/>
          </a:prstGeom>
        </p:spPr>
        <p:txBody>
          <a:bodyPr lIns="91425" tIns="91425" rIns="91425" bIns="91425" anchor="b" anchorCtr="0">
            <a:noAutofit/>
          </a:bodyPr>
          <a:lstStyle/>
          <a:p>
            <a:pPr lvl="0">
              <a:spcBef>
                <a:spcPts val="0"/>
              </a:spcBef>
              <a:buNone/>
            </a:pPr>
            <a:r>
              <a:rPr lang="en"/>
              <a:t>Solution</a:t>
            </a:r>
          </a:p>
        </p:txBody>
      </p:sp>
      <p:sp>
        <p:nvSpPr>
          <p:cNvPr id="122" name="Shape 122"/>
          <p:cNvSpPr txBox="1">
            <a:spLocks noGrp="1"/>
          </p:cNvSpPr>
          <p:nvPr>
            <p:ph type="subTitle" idx="1"/>
          </p:nvPr>
        </p:nvSpPr>
        <p:spPr>
          <a:prstGeom prst="rect">
            <a:avLst/>
          </a:prstGeom>
        </p:spPr>
        <p:txBody>
          <a:bodyPr lIns="91425" tIns="91425" rIns="91425" bIns="91425" anchor="t" anchorCtr="0">
            <a:noAutofit/>
          </a:bodyPr>
          <a:lstStyle/>
          <a:p>
            <a:pPr lvl="0" rtl="0">
              <a:spcBef>
                <a:spcPts val="0"/>
              </a:spcBef>
              <a:buNone/>
            </a:pPr>
            <a:r>
              <a:rPr lang="en" sz="2400"/>
              <a:t>The Clean Power Plan</a:t>
            </a:r>
          </a:p>
        </p:txBody>
      </p:sp>
      <p:sp>
        <p:nvSpPr>
          <p:cNvPr id="123" name="Shape 123"/>
          <p:cNvSpPr txBox="1">
            <a:spLocks noGrp="1"/>
          </p:cNvSpPr>
          <p:nvPr>
            <p:ph type="body" idx="2"/>
          </p:nvPr>
        </p:nvSpPr>
        <p:spPr>
          <a:xfrm>
            <a:off x="4939500" y="302550"/>
            <a:ext cx="3837000" cy="4304700"/>
          </a:xfrm>
          <a:prstGeom prst="rect">
            <a:avLst/>
          </a:prstGeom>
        </p:spPr>
        <p:txBody>
          <a:bodyPr lIns="91425" tIns="91425" rIns="91425" bIns="91425" anchor="ctr" anchorCtr="0">
            <a:noAutofit/>
          </a:bodyPr>
          <a:lstStyle/>
          <a:p>
            <a:pPr lvl="0">
              <a:spcBef>
                <a:spcPts val="0"/>
              </a:spcBef>
              <a:buNone/>
            </a:pPr>
            <a:r>
              <a:rPr lang="en"/>
              <a:t>In partnership with President Obama and the Environmental Protection Agency, the Clean Power Plan was initiated to address climate change throughout the United States. In developing the Clean Power Plan, EPA wants to ensure that tribal communities benefit from the plan and have a voice in the matter. </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265500" y="294250"/>
            <a:ext cx="3842400" cy="2036100"/>
          </a:xfrm>
          <a:prstGeom prst="rect">
            <a:avLst/>
          </a:prstGeom>
        </p:spPr>
        <p:txBody>
          <a:bodyPr lIns="91425" tIns="91425" rIns="91425" bIns="91425" anchor="b" anchorCtr="0">
            <a:noAutofit/>
          </a:bodyPr>
          <a:lstStyle/>
          <a:p>
            <a:pPr lvl="0">
              <a:spcBef>
                <a:spcPts val="0"/>
              </a:spcBef>
              <a:buNone/>
            </a:pPr>
            <a:r>
              <a:rPr lang="en"/>
              <a:t>Clean Energy Incentive Program</a:t>
            </a:r>
          </a:p>
        </p:txBody>
      </p:sp>
      <p:sp>
        <p:nvSpPr>
          <p:cNvPr id="135" name="Shape 135"/>
          <p:cNvSpPr txBox="1">
            <a:spLocks noGrp="1"/>
          </p:cNvSpPr>
          <p:nvPr>
            <p:ph type="body" idx="2"/>
          </p:nvPr>
        </p:nvSpPr>
        <p:spPr>
          <a:xfrm>
            <a:off x="507450" y="2389325"/>
            <a:ext cx="3358500" cy="2441700"/>
          </a:xfrm>
          <a:prstGeom prst="rect">
            <a:avLst/>
          </a:prstGeom>
        </p:spPr>
        <p:txBody>
          <a:bodyPr lIns="91425" tIns="91425" rIns="91425" bIns="91425" anchor="ctr" anchorCtr="0">
            <a:noAutofit/>
          </a:bodyPr>
          <a:lstStyle/>
          <a:p>
            <a:pPr lvl="0">
              <a:spcBef>
                <a:spcPts val="0"/>
              </a:spcBef>
              <a:buNone/>
            </a:pPr>
            <a:r>
              <a:rPr lang="en"/>
              <a:t>A program that states/tribes may use at their own option to incentivize early investments in wind and solar power generation.</a:t>
            </a:r>
          </a:p>
        </p:txBody>
      </p:sp>
      <p:sp>
        <p:nvSpPr>
          <p:cNvPr id="136" name="Shape 136"/>
          <p:cNvSpPr txBox="1"/>
          <p:nvPr/>
        </p:nvSpPr>
        <p:spPr>
          <a:xfrm>
            <a:off x="4919875" y="470800"/>
            <a:ext cx="3358500" cy="1577100"/>
          </a:xfrm>
          <a:prstGeom prst="rect">
            <a:avLst/>
          </a:prstGeom>
          <a:noFill/>
          <a:ln>
            <a:noFill/>
          </a:ln>
        </p:spPr>
        <p:txBody>
          <a:bodyPr lIns="91425" tIns="91425" rIns="91425" bIns="91425" anchor="t" anchorCtr="0">
            <a:noAutofit/>
          </a:bodyPr>
          <a:lstStyle/>
          <a:p>
            <a:pPr lvl="0">
              <a:spcBef>
                <a:spcPts val="0"/>
              </a:spcBef>
              <a:buNone/>
            </a:pPr>
            <a:r>
              <a:rPr lang="en" sz="1800">
                <a:solidFill>
                  <a:srgbClr val="F3F3F3"/>
                </a:solidFill>
              </a:rPr>
              <a:t>Navajo Nation is developing its first utility-scale solar energy production plant. Located on 300 acres of tribal land south of Monument Valley, Arizona. </a:t>
            </a:r>
          </a:p>
        </p:txBody>
      </p:sp>
      <p:pic>
        <p:nvPicPr>
          <p:cNvPr id="137" name="Shape 137"/>
          <p:cNvPicPr preferRelativeResize="0"/>
          <p:nvPr/>
        </p:nvPicPr>
        <p:blipFill>
          <a:blip r:embed="rId3">
            <a:alphaModFix/>
          </a:blip>
          <a:stretch>
            <a:fillRect/>
          </a:stretch>
        </p:blipFill>
        <p:spPr>
          <a:xfrm>
            <a:off x="4773874" y="2114199"/>
            <a:ext cx="4136050" cy="2524675"/>
          </a:xfrm>
          <a:prstGeom prst="rect">
            <a:avLst/>
          </a:prstGeom>
          <a:noFill/>
          <a:ln>
            <a:noFill/>
          </a:ln>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387900" y="458025"/>
            <a:ext cx="3641840" cy="686099"/>
          </a:xfrm>
          <a:prstGeom prst="rect">
            <a:avLst/>
          </a:prstGeom>
        </p:spPr>
        <p:txBody>
          <a:bodyPr lIns="91425" tIns="91425" rIns="91425" bIns="91425" anchor="b" anchorCtr="0">
            <a:noAutofit/>
          </a:bodyPr>
          <a:lstStyle/>
          <a:p>
            <a:pPr lvl="0">
              <a:spcBef>
                <a:spcPts val="0"/>
              </a:spcBef>
              <a:buNone/>
            </a:pPr>
            <a:r>
              <a:rPr lang="en" dirty="0"/>
              <a:t>My Internship</a:t>
            </a:r>
            <a:br>
              <a:rPr lang="en" dirty="0"/>
            </a:br>
            <a:r>
              <a:rPr lang="en" sz="1800" dirty="0"/>
              <a:t>Mentor: Mansel N.</a:t>
            </a:r>
            <a:endParaRPr lang="en" dirty="0"/>
          </a:p>
        </p:txBody>
      </p:sp>
      <p:sp>
        <p:nvSpPr>
          <p:cNvPr id="143" name="Shape 143"/>
          <p:cNvSpPr txBox="1">
            <a:spLocks noGrp="1"/>
          </p:cNvSpPr>
          <p:nvPr>
            <p:ph type="body" idx="1"/>
          </p:nvPr>
        </p:nvSpPr>
        <p:spPr>
          <a:xfrm>
            <a:off x="387900" y="1249674"/>
            <a:ext cx="3908100" cy="3653675"/>
          </a:xfrm>
          <a:prstGeom prst="rect">
            <a:avLst/>
          </a:prstGeom>
        </p:spPr>
        <p:txBody>
          <a:bodyPr lIns="91425" tIns="91425" rIns="91425" bIns="91425" anchor="t" anchorCtr="0">
            <a:noAutofit/>
          </a:bodyPr>
          <a:lstStyle/>
          <a:p>
            <a:pPr lvl="0" rtl="0">
              <a:spcBef>
                <a:spcPts val="0"/>
              </a:spcBef>
              <a:buNone/>
            </a:pPr>
            <a:r>
              <a:rPr lang="en" dirty="0"/>
              <a:t>Environmental Outreach Program</a:t>
            </a:r>
          </a:p>
          <a:p>
            <a:pPr marL="285750" lvl="0" indent="-285750" rtl="0">
              <a:spcBef>
                <a:spcPts val="0"/>
              </a:spcBef>
              <a:buFont typeface="Arial" panose="020B0604020202020204" pitchFamily="34" charset="0"/>
              <a:buChar char="•"/>
            </a:pPr>
            <a:r>
              <a:rPr lang="en" dirty="0"/>
              <a:t>Advertise the Clean Power Plan for the Conference held in Farmington,NM and Tuba City, AZ</a:t>
            </a:r>
          </a:p>
          <a:p>
            <a:pPr marL="285750" lvl="0" indent="-285750" rtl="0">
              <a:spcBef>
                <a:spcPts val="0"/>
              </a:spcBef>
              <a:buFont typeface="Arial" panose="020B0604020202020204" pitchFamily="34" charset="0"/>
              <a:buChar char="•"/>
            </a:pPr>
            <a:r>
              <a:rPr lang="en" dirty="0"/>
              <a:t>Invite Chapter Presidents (110 Chapters) and Advocate Groups</a:t>
            </a:r>
          </a:p>
          <a:p>
            <a:pPr marL="285750" lvl="0" indent="-285750">
              <a:spcBef>
                <a:spcPts val="0"/>
              </a:spcBef>
              <a:buFont typeface="Arial" panose="020B0604020202020204" pitchFamily="34" charset="0"/>
              <a:buChar char="•"/>
            </a:pPr>
            <a:r>
              <a:rPr lang="en" dirty="0"/>
              <a:t>Attend the conferences and provide information on Clean Energy to the community</a:t>
            </a:r>
          </a:p>
        </p:txBody>
      </p:sp>
      <p:pic>
        <p:nvPicPr>
          <p:cNvPr id="144" name="Shape 144"/>
          <p:cNvPicPr preferRelativeResize="0"/>
          <p:nvPr/>
        </p:nvPicPr>
        <p:blipFill>
          <a:blip r:embed="rId3">
            <a:alphaModFix/>
          </a:blip>
          <a:stretch>
            <a:fillRect/>
          </a:stretch>
        </p:blipFill>
        <p:spPr>
          <a:xfrm>
            <a:off x="4296000" y="148856"/>
            <a:ext cx="4641299" cy="4754493"/>
          </a:xfrm>
          <a:prstGeom prst="rect">
            <a:avLst/>
          </a:prstGeom>
          <a:noFill/>
          <a:ln>
            <a:noFill/>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48"/>
        <p:cNvGrpSpPr/>
        <p:nvPr/>
      </p:nvGrpSpPr>
      <p:grpSpPr>
        <a:xfrm>
          <a:off x="0" y="0"/>
          <a:ext cx="0" cy="0"/>
          <a:chOff x="0" y="0"/>
          <a:chExt cx="0" cy="0"/>
        </a:xfrm>
      </p:grpSpPr>
      <p:pic>
        <p:nvPicPr>
          <p:cNvPr id="151" name="Shape 151"/>
          <p:cNvPicPr preferRelativeResize="0"/>
          <p:nvPr/>
        </p:nvPicPr>
        <p:blipFill>
          <a:blip r:embed="rId3">
            <a:alphaModFix/>
          </a:blip>
          <a:stretch>
            <a:fillRect/>
          </a:stretch>
        </p:blipFill>
        <p:spPr>
          <a:xfrm>
            <a:off x="6250790" y="0"/>
            <a:ext cx="2893220" cy="5143502"/>
          </a:xfrm>
          <a:prstGeom prst="rect">
            <a:avLst/>
          </a:prstGeom>
          <a:noFill/>
          <a:ln>
            <a:noFill/>
          </a:ln>
        </p:spPr>
      </p:pic>
      <p:pic>
        <p:nvPicPr>
          <p:cNvPr id="153" name="Shape 153"/>
          <p:cNvPicPr preferRelativeResize="0"/>
          <p:nvPr/>
        </p:nvPicPr>
        <p:blipFill>
          <a:blip r:embed="rId4">
            <a:alphaModFix/>
          </a:blip>
          <a:stretch>
            <a:fillRect/>
          </a:stretch>
        </p:blipFill>
        <p:spPr>
          <a:xfrm>
            <a:off x="-423725" y="0"/>
            <a:ext cx="2714450" cy="5143502"/>
          </a:xfrm>
          <a:prstGeom prst="rect">
            <a:avLst/>
          </a:prstGeom>
          <a:noFill/>
          <a:ln>
            <a:noFill/>
          </a:ln>
        </p:spPr>
      </p:pic>
      <p:pic>
        <p:nvPicPr>
          <p:cNvPr id="154" name="Shape 154"/>
          <p:cNvPicPr preferRelativeResize="0"/>
          <p:nvPr/>
        </p:nvPicPr>
        <p:blipFill>
          <a:blip r:embed="rId5">
            <a:alphaModFix/>
          </a:blip>
          <a:stretch>
            <a:fillRect/>
          </a:stretch>
        </p:blipFill>
        <p:spPr>
          <a:xfrm>
            <a:off x="1827864" y="2482000"/>
            <a:ext cx="4731551" cy="2661500"/>
          </a:xfrm>
          <a:prstGeom prst="rect">
            <a:avLst/>
          </a:prstGeom>
          <a:noFill/>
          <a:ln>
            <a:noFill/>
          </a:ln>
        </p:spPr>
      </p:pic>
      <p:sp>
        <p:nvSpPr>
          <p:cNvPr id="3" name="TextBox 2"/>
          <p:cNvSpPr txBox="1"/>
          <p:nvPr/>
        </p:nvSpPr>
        <p:spPr>
          <a:xfrm>
            <a:off x="2210404" y="0"/>
            <a:ext cx="4120708" cy="1938992"/>
          </a:xfrm>
          <a:prstGeom prst="rect">
            <a:avLst/>
          </a:prstGeom>
          <a:noFill/>
        </p:spPr>
        <p:txBody>
          <a:bodyPr wrap="square" rtlCol="0">
            <a:spAutoFit/>
          </a:bodyPr>
          <a:lstStyle/>
          <a:p>
            <a:r>
              <a:rPr lang="en-US" sz="2400" b="1" dirty="0">
                <a:solidFill>
                  <a:schemeClr val="accent5">
                    <a:lumMod val="75000"/>
                  </a:schemeClr>
                </a:solidFill>
                <a:latin typeface="Berlin Sans FB" panose="020E0602020502020306" pitchFamily="34" charset="0"/>
              </a:rPr>
              <a:t>Clean Power Plan Training </a:t>
            </a:r>
          </a:p>
          <a:p>
            <a:pPr algn="ctr"/>
            <a:r>
              <a:rPr lang="en-US" sz="2400" u="sng" dirty="0">
                <a:solidFill>
                  <a:schemeClr val="accent5">
                    <a:lumMod val="75000"/>
                  </a:schemeClr>
                </a:solidFill>
                <a:latin typeface="Berlin Sans FB" panose="020E0602020502020306" pitchFamily="34" charset="0"/>
              </a:rPr>
              <a:t>Farmington, NM</a:t>
            </a:r>
          </a:p>
          <a:p>
            <a:pPr marL="342900" indent="-342900" algn="ctr">
              <a:buFont typeface="Arial" panose="020B0604020202020204" pitchFamily="34" charset="0"/>
              <a:buChar char="•"/>
            </a:pPr>
            <a:r>
              <a:rPr lang="en-US" sz="2400" dirty="0">
                <a:solidFill>
                  <a:schemeClr val="accent5">
                    <a:lumMod val="75000"/>
                  </a:schemeClr>
                </a:solidFill>
                <a:latin typeface="Berlin Sans FB" panose="020E0602020502020306" pitchFamily="34" charset="0"/>
              </a:rPr>
              <a:t>December 7</a:t>
            </a:r>
            <a:r>
              <a:rPr lang="en-US" sz="2400" baseline="30000" dirty="0">
                <a:solidFill>
                  <a:schemeClr val="accent5">
                    <a:lumMod val="75000"/>
                  </a:schemeClr>
                </a:solidFill>
                <a:latin typeface="Berlin Sans FB" panose="020E0602020502020306" pitchFamily="34" charset="0"/>
              </a:rPr>
              <a:t>th</a:t>
            </a:r>
            <a:r>
              <a:rPr lang="en-US" sz="2400" dirty="0">
                <a:solidFill>
                  <a:schemeClr val="accent5">
                    <a:lumMod val="75000"/>
                  </a:schemeClr>
                </a:solidFill>
                <a:latin typeface="Berlin Sans FB" panose="020E0602020502020306" pitchFamily="34" charset="0"/>
              </a:rPr>
              <a:t>-8</a:t>
            </a:r>
            <a:r>
              <a:rPr lang="en-US" sz="2400" baseline="30000" dirty="0">
                <a:solidFill>
                  <a:schemeClr val="accent5">
                    <a:lumMod val="75000"/>
                  </a:schemeClr>
                </a:solidFill>
                <a:latin typeface="Berlin Sans FB" panose="020E0602020502020306" pitchFamily="34" charset="0"/>
              </a:rPr>
              <a:t>th</a:t>
            </a:r>
            <a:r>
              <a:rPr lang="en-US" sz="2400" dirty="0">
                <a:solidFill>
                  <a:schemeClr val="accent5">
                    <a:lumMod val="75000"/>
                  </a:schemeClr>
                </a:solidFill>
                <a:latin typeface="Berlin Sans FB" panose="020E0602020502020306" pitchFamily="34" charset="0"/>
              </a:rPr>
              <a:t> ,2015</a:t>
            </a:r>
          </a:p>
          <a:p>
            <a:pPr algn="ctr"/>
            <a:r>
              <a:rPr lang="en-US" sz="2400" u="sng" dirty="0">
                <a:solidFill>
                  <a:schemeClr val="accent5">
                    <a:lumMod val="75000"/>
                  </a:schemeClr>
                </a:solidFill>
                <a:latin typeface="Berlin Sans FB" panose="020E0602020502020306" pitchFamily="34" charset="0"/>
              </a:rPr>
              <a:t>Tuba City, AZ</a:t>
            </a:r>
          </a:p>
          <a:p>
            <a:pPr marL="342900" indent="-342900" algn="ctr">
              <a:buFont typeface="Arial" panose="020B0604020202020204" pitchFamily="34" charset="0"/>
              <a:buChar char="•"/>
            </a:pPr>
            <a:r>
              <a:rPr lang="en-US" sz="2400" dirty="0">
                <a:solidFill>
                  <a:schemeClr val="accent5">
                    <a:lumMod val="75000"/>
                  </a:schemeClr>
                </a:solidFill>
                <a:latin typeface="Berlin Sans FB" panose="020E0602020502020306" pitchFamily="34" charset="0"/>
              </a:rPr>
              <a:t>December 9</a:t>
            </a:r>
            <a:r>
              <a:rPr lang="en-US" sz="2400" baseline="30000" dirty="0">
                <a:solidFill>
                  <a:schemeClr val="accent5">
                    <a:lumMod val="75000"/>
                  </a:schemeClr>
                </a:solidFill>
                <a:latin typeface="Berlin Sans FB" panose="020E0602020502020306" pitchFamily="34" charset="0"/>
              </a:rPr>
              <a:t>th</a:t>
            </a:r>
            <a:r>
              <a:rPr lang="en-US" sz="2400" dirty="0">
                <a:solidFill>
                  <a:schemeClr val="accent5">
                    <a:lumMod val="75000"/>
                  </a:schemeClr>
                </a:solidFill>
                <a:latin typeface="Berlin Sans FB" panose="020E0602020502020306" pitchFamily="34" charset="0"/>
              </a:rPr>
              <a:t>-10</a:t>
            </a:r>
            <a:r>
              <a:rPr lang="en-US" sz="2400" baseline="30000" dirty="0">
                <a:solidFill>
                  <a:schemeClr val="accent5">
                    <a:lumMod val="75000"/>
                  </a:schemeClr>
                </a:solidFill>
                <a:latin typeface="Berlin Sans FB" panose="020E0602020502020306" pitchFamily="34" charset="0"/>
              </a:rPr>
              <a:t>th</a:t>
            </a:r>
            <a:r>
              <a:rPr lang="en-US" sz="2400" dirty="0">
                <a:solidFill>
                  <a:schemeClr val="accent5">
                    <a:lumMod val="75000"/>
                  </a:schemeClr>
                </a:solidFill>
                <a:latin typeface="Berlin Sans FB" panose="020E0602020502020306" pitchFamily="34" charset="0"/>
              </a:rPr>
              <a:t> ,2015</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prstGeom prst="rect">
            <a:avLst/>
          </a:prstGeom>
        </p:spPr>
        <p:txBody>
          <a:bodyPr lIns="91425" tIns="91425" rIns="91425" bIns="91425" anchor="b" anchorCtr="0">
            <a:noAutofit/>
          </a:bodyPr>
          <a:lstStyle/>
          <a:p>
            <a:pPr lvl="0">
              <a:spcBef>
                <a:spcPts val="0"/>
              </a:spcBef>
              <a:buNone/>
            </a:pPr>
            <a:r>
              <a:rPr lang="en"/>
              <a:t>As of Now... </a:t>
            </a:r>
          </a:p>
        </p:txBody>
      </p:sp>
      <p:sp>
        <p:nvSpPr>
          <p:cNvPr id="160" name="Shape 160"/>
          <p:cNvSpPr txBox="1">
            <a:spLocks noGrp="1"/>
          </p:cNvSpPr>
          <p:nvPr>
            <p:ph type="body" idx="1"/>
          </p:nvPr>
        </p:nvSpPr>
        <p:spPr>
          <a:prstGeom prst="rect">
            <a:avLst/>
          </a:prstGeom>
        </p:spPr>
        <p:txBody>
          <a:bodyPr lIns="91425" tIns="91425" rIns="91425" bIns="91425" anchor="t" anchorCtr="0">
            <a:noAutofit/>
          </a:bodyPr>
          <a:lstStyle/>
          <a:p>
            <a:pPr lvl="0" rtl="0">
              <a:spcBef>
                <a:spcPts val="0"/>
              </a:spcBef>
              <a:buNone/>
            </a:pPr>
            <a:r>
              <a:rPr lang="en"/>
              <a:t>The United States Supreme Court put a hold on Obama’s Clean Power Plan</a:t>
            </a:r>
          </a:p>
          <a:p>
            <a:pPr marL="457200" lvl="0" indent="-228600" rtl="0">
              <a:spcBef>
                <a:spcPts val="0"/>
              </a:spcBef>
            </a:pPr>
            <a:r>
              <a:rPr lang="en"/>
              <a:t>“an unprecedented power grab”</a:t>
            </a:r>
          </a:p>
          <a:p>
            <a:pPr marL="457200" lvl="0" indent="-228600" rtl="0">
              <a:spcBef>
                <a:spcPts val="0"/>
              </a:spcBef>
            </a:pPr>
            <a:r>
              <a:rPr lang="en"/>
              <a:t>Many states oppose -&gt; economic issues </a:t>
            </a:r>
          </a:p>
          <a:p>
            <a:pPr marL="457200" lvl="0" indent="-228600">
              <a:spcBef>
                <a:spcPts val="0"/>
              </a:spcBef>
            </a:pPr>
            <a:r>
              <a:rPr lang="en"/>
              <a:t>Appellate arguments are set for June 2nd </a:t>
            </a: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6000"/>
            <a:lum/>
          </a:blip>
          <a:srcRect/>
          <a:stretch>
            <a:fillRect t="-6000" b="-6000"/>
          </a:stretch>
        </a:blipFill>
        <a:effectLst/>
      </p:bgPr>
    </p:bg>
    <p:spTree>
      <p:nvGrpSpPr>
        <p:cNvPr id="1" name="Shape 164"/>
        <p:cNvGrpSpPr/>
        <p:nvPr/>
      </p:nvGrpSpPr>
      <p:grpSpPr>
        <a:xfrm>
          <a:off x="0" y="0"/>
          <a:ext cx="0" cy="0"/>
          <a:chOff x="0" y="0"/>
          <a:chExt cx="0" cy="0"/>
        </a:xfrm>
      </p:grpSpPr>
      <p:sp>
        <p:nvSpPr>
          <p:cNvPr id="166" name="Shape 166"/>
          <p:cNvSpPr txBox="1">
            <a:spLocks noGrp="1"/>
          </p:cNvSpPr>
          <p:nvPr>
            <p:ph type="body" idx="1"/>
          </p:nvPr>
        </p:nvSpPr>
        <p:spPr>
          <a:xfrm>
            <a:off x="356002" y="767524"/>
            <a:ext cx="4141570" cy="3496845"/>
          </a:xfrm>
          <a:prstGeom prst="rect">
            <a:avLst/>
          </a:prstGeom>
        </p:spPr>
        <p:txBody>
          <a:bodyPr lIns="91425" tIns="91425" rIns="91425" bIns="91425" anchor="t" anchorCtr="0">
            <a:noAutofit/>
          </a:bodyPr>
          <a:lstStyle/>
          <a:p>
            <a:pPr lvl="0" rtl="0">
              <a:spcBef>
                <a:spcPts val="0"/>
              </a:spcBef>
              <a:buNone/>
            </a:pPr>
            <a:r>
              <a:rPr lang="en" sz="2000" dirty="0">
                <a:ln w="12700">
                  <a:noFill/>
                </a:ln>
                <a:solidFill>
                  <a:schemeClr val="tx2">
                    <a:lumMod val="10000"/>
                  </a:schemeClr>
                </a:solidFill>
                <a:effectLst>
                  <a:outerShdw blurRad="38100" dist="38100" dir="2700000" algn="tl">
                    <a:srgbClr val="000000">
                      <a:alpha val="43137"/>
                    </a:srgbClr>
                  </a:outerShdw>
                </a:effectLst>
              </a:rPr>
              <a:t>NASA Space Grant</a:t>
            </a:r>
          </a:p>
          <a:p>
            <a:pPr lvl="0" rtl="0">
              <a:spcBef>
                <a:spcPts val="0"/>
              </a:spcBef>
              <a:buNone/>
            </a:pPr>
            <a:r>
              <a:rPr lang="en" sz="2000" dirty="0">
                <a:ln w="12700">
                  <a:noFill/>
                </a:ln>
                <a:solidFill>
                  <a:schemeClr val="tx2">
                    <a:lumMod val="10000"/>
                  </a:schemeClr>
                </a:solidFill>
                <a:effectLst>
                  <a:outerShdw blurRad="38100" dist="38100" dir="2700000" algn="tl">
                    <a:srgbClr val="000000">
                      <a:alpha val="43137"/>
                    </a:srgbClr>
                  </a:outerShdw>
                </a:effectLst>
              </a:rPr>
              <a:t>Kathleen Stigmon</a:t>
            </a:r>
          </a:p>
          <a:p>
            <a:pPr lvl="0" rtl="0">
              <a:spcBef>
                <a:spcPts val="0"/>
              </a:spcBef>
              <a:buNone/>
            </a:pPr>
            <a:r>
              <a:rPr lang="en" sz="2000" dirty="0">
                <a:ln w="12700">
                  <a:noFill/>
                </a:ln>
                <a:solidFill>
                  <a:schemeClr val="tx2">
                    <a:lumMod val="10000"/>
                  </a:schemeClr>
                </a:solidFill>
                <a:effectLst>
                  <a:outerShdw blurRad="38100" dist="38100" dir="2700000" algn="tl">
                    <a:srgbClr val="000000">
                      <a:alpha val="43137"/>
                    </a:srgbClr>
                  </a:outerShdw>
                </a:effectLst>
              </a:rPr>
              <a:t>Institute for Tribal Environmental Professionals</a:t>
            </a:r>
          </a:p>
          <a:p>
            <a:pPr lvl="0" rtl="0">
              <a:spcBef>
                <a:spcPts val="0"/>
              </a:spcBef>
              <a:buNone/>
            </a:pPr>
            <a:r>
              <a:rPr lang="en" sz="2000" dirty="0">
                <a:ln w="12700">
                  <a:noFill/>
                </a:ln>
                <a:solidFill>
                  <a:schemeClr val="tx2">
                    <a:lumMod val="10000"/>
                  </a:schemeClr>
                </a:solidFill>
                <a:effectLst>
                  <a:outerShdw blurRad="38100" dist="38100" dir="2700000" algn="tl">
                    <a:srgbClr val="000000">
                      <a:alpha val="43137"/>
                    </a:srgbClr>
                  </a:outerShdw>
                </a:effectLst>
              </a:rPr>
              <a:t>Mansel Nelson</a:t>
            </a:r>
          </a:p>
          <a:p>
            <a:pPr lvl="0">
              <a:spcBef>
                <a:spcPts val="0"/>
              </a:spcBef>
              <a:buNone/>
            </a:pPr>
            <a:r>
              <a:rPr lang="en" sz="2000" dirty="0">
                <a:ln w="12700">
                  <a:noFill/>
                </a:ln>
                <a:solidFill>
                  <a:schemeClr val="tx2">
                    <a:lumMod val="10000"/>
                  </a:schemeClr>
                </a:solidFill>
                <a:effectLst>
                  <a:outerShdw blurRad="38100" dist="38100" dir="2700000" algn="tl">
                    <a:srgbClr val="000000">
                      <a:alpha val="43137"/>
                    </a:srgbClr>
                  </a:outerShdw>
                </a:effectLst>
              </a:rPr>
              <a:t>The CPP Team</a:t>
            </a:r>
          </a:p>
          <a:p>
            <a:pPr marL="285750" lvl="0" indent="-285750">
              <a:spcBef>
                <a:spcPts val="0"/>
              </a:spcBef>
              <a:buFont typeface="Arial" panose="020B0604020202020204" pitchFamily="34" charset="0"/>
              <a:buChar char="•"/>
            </a:pPr>
            <a:r>
              <a:rPr lang="en" sz="2000" dirty="0">
                <a:ln w="12700">
                  <a:noFill/>
                </a:ln>
                <a:solidFill>
                  <a:schemeClr val="tx2">
                    <a:lumMod val="10000"/>
                  </a:schemeClr>
                </a:solidFill>
                <a:effectLst>
                  <a:outerShdw blurRad="38100" dist="38100" dir="2700000" algn="tl">
                    <a:srgbClr val="000000">
                      <a:alpha val="43137"/>
                    </a:srgbClr>
                  </a:outerShdw>
                </a:effectLst>
              </a:rPr>
              <a:t>USEPA</a:t>
            </a:r>
          </a:p>
          <a:p>
            <a:pPr lvl="0">
              <a:spcBef>
                <a:spcPts val="0"/>
              </a:spcBef>
              <a:buNone/>
            </a:pPr>
            <a:endParaRPr lang="en" dirty="0"/>
          </a:p>
        </p:txBody>
      </p:sp>
      <p:sp>
        <p:nvSpPr>
          <p:cNvPr id="2" name="Text Placeholder 1"/>
          <p:cNvSpPr>
            <a:spLocks noGrp="1"/>
          </p:cNvSpPr>
          <p:nvPr>
            <p:ph type="body" idx="2"/>
          </p:nvPr>
        </p:nvSpPr>
        <p:spPr>
          <a:xfrm>
            <a:off x="4497572" y="767524"/>
            <a:ext cx="3999899" cy="3078899"/>
          </a:xfrm>
        </p:spPr>
        <p:txBody>
          <a:bodyPr/>
          <a:lstStyle/>
          <a:p>
            <a:r>
              <a:rPr lang="en-US" sz="2000" dirty="0">
                <a:ln w="12700">
                  <a:noFill/>
                </a:ln>
                <a:solidFill>
                  <a:schemeClr val="tx2">
                    <a:lumMod val="10000"/>
                  </a:schemeClr>
                </a:solidFill>
                <a:effectLst>
                  <a:outerShdw blurRad="38100" dist="38100" dir="2700000" algn="tl">
                    <a:srgbClr val="000000">
                      <a:alpha val="43137"/>
                    </a:srgbClr>
                  </a:outerShdw>
                </a:effectLst>
              </a:rPr>
              <a:t>Jeffrey Bennet- Global Warming: Demystified </a:t>
            </a:r>
          </a:p>
          <a:p>
            <a:r>
              <a:rPr lang="en-US" sz="2000" dirty="0">
                <a:ln w="12700">
                  <a:noFill/>
                </a:ln>
                <a:solidFill>
                  <a:schemeClr val="tx2">
                    <a:lumMod val="10000"/>
                  </a:schemeClr>
                </a:solidFill>
                <a:effectLst>
                  <a:outerShdw blurRad="38100" dist="38100" dir="2700000" algn="tl">
                    <a:srgbClr val="000000">
                      <a:alpha val="43137"/>
                    </a:srgbClr>
                  </a:outerShdw>
                </a:effectLst>
              </a:rPr>
              <a:t>Navajo Grassroots (Dine’ CARE, Forgotten People Community Development,  Dine’ College)</a:t>
            </a:r>
          </a:p>
          <a:p>
            <a:r>
              <a:rPr lang="en-US" sz="2000" dirty="0">
                <a:ln w="12700">
                  <a:noFill/>
                </a:ln>
                <a:solidFill>
                  <a:schemeClr val="tx2">
                    <a:lumMod val="10000"/>
                  </a:schemeClr>
                </a:solidFill>
                <a:effectLst>
                  <a:outerShdw blurRad="38100" dist="38100" dir="2700000" algn="tl">
                    <a:srgbClr val="000000">
                      <a:alpha val="43137"/>
                    </a:srgbClr>
                  </a:outerShdw>
                </a:effectLst>
              </a:rPr>
              <a:t>Northern Arizona University</a:t>
            </a:r>
          </a:p>
          <a:p>
            <a:r>
              <a:rPr lang="en-US" sz="2000" dirty="0">
                <a:ln w="12700">
                  <a:noFill/>
                </a:ln>
                <a:solidFill>
                  <a:schemeClr val="tx2">
                    <a:lumMod val="10000"/>
                  </a:schemeClr>
                </a:solidFill>
                <a:effectLst>
                  <a:outerShdw blurRad="38100" dist="38100" dir="2700000" algn="tl">
                    <a:srgbClr val="000000">
                      <a:alpha val="43137"/>
                    </a:srgbClr>
                  </a:outerShdw>
                </a:effectLst>
              </a:rPr>
              <a:t>President OBAMA </a:t>
            </a:r>
          </a:p>
        </p:txBody>
      </p:sp>
      <p:sp>
        <p:nvSpPr>
          <p:cNvPr id="3" name="Title 2"/>
          <p:cNvSpPr>
            <a:spLocks noGrp="1"/>
          </p:cNvSpPr>
          <p:nvPr>
            <p:ph type="title"/>
          </p:nvPr>
        </p:nvSpPr>
        <p:spPr>
          <a:xfrm>
            <a:off x="356002" y="104702"/>
            <a:ext cx="8368200" cy="686099"/>
          </a:xfrm>
        </p:spPr>
        <p:txBody>
          <a:bodyPr/>
          <a:lstStyle/>
          <a:p>
            <a:pPr algn="ctr"/>
            <a:r>
              <a:rPr lang="en-US" dirty="0">
                <a:ln w="15875">
                  <a:noFill/>
                </a:ln>
                <a:solidFill>
                  <a:schemeClr val="tx2">
                    <a:lumMod val="10000"/>
                  </a:schemeClr>
                </a:solidFill>
                <a:effectLst>
                  <a:outerShdw blurRad="38100" dist="38100" dir="2700000" algn="tl">
                    <a:srgbClr val="000000">
                      <a:alpha val="43137"/>
                    </a:srgbClr>
                  </a:outerShdw>
                </a:effectLst>
              </a:rPr>
              <a:t>Acknowledgements</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title"/>
          </p:nvPr>
        </p:nvSpPr>
        <p:spPr>
          <a:prstGeom prst="rect">
            <a:avLst/>
          </a:prstGeom>
        </p:spPr>
        <p:txBody>
          <a:bodyPr lIns="91425" tIns="91425" rIns="91425" bIns="91425" anchor="b" anchorCtr="0">
            <a:noAutofit/>
          </a:bodyPr>
          <a:lstStyle/>
          <a:p>
            <a:pPr lvl="0">
              <a:spcBef>
                <a:spcPts val="0"/>
              </a:spcBef>
              <a:buNone/>
            </a:pPr>
            <a:r>
              <a:rPr lang="en"/>
              <a:t>Questions? </a:t>
            </a:r>
          </a:p>
        </p:txBody>
      </p:sp>
      <p:sp>
        <p:nvSpPr>
          <p:cNvPr id="172" name="Shape 172"/>
          <p:cNvSpPr txBox="1">
            <a:spLocks noGrp="1"/>
          </p:cNvSpPr>
          <p:nvPr>
            <p:ph type="body" idx="1"/>
          </p:nvPr>
        </p:nvSpPr>
        <p:spPr>
          <a:prstGeom prst="rect">
            <a:avLst/>
          </a:prstGeom>
        </p:spPr>
        <p:txBody>
          <a:bodyPr lIns="91425" tIns="91425" rIns="91425" bIns="91425" anchor="t" anchorCtr="0">
            <a:noAutofit/>
          </a:bodyPr>
          <a:lstStyle/>
          <a:p>
            <a:pPr lvl="0">
              <a:spcBef>
                <a:spcPts val="0"/>
              </a:spcBef>
              <a:buNone/>
            </a:pPr>
            <a:endParaRPr/>
          </a:p>
        </p:txBody>
      </p:sp>
      <p:pic>
        <p:nvPicPr>
          <p:cNvPr id="2" name="Picture 1"/>
          <p:cNvPicPr>
            <a:picLocks noChangeAspect="1"/>
          </p:cNvPicPr>
          <p:nvPr/>
        </p:nvPicPr>
        <p:blipFill>
          <a:blip r:embed="rId3"/>
          <a:stretch>
            <a:fillRect/>
          </a:stretch>
        </p:blipFill>
        <p:spPr>
          <a:xfrm>
            <a:off x="0" y="-1"/>
            <a:ext cx="9144000" cy="5240115"/>
          </a:xfrm>
          <a:prstGeom prst="rect">
            <a:avLst/>
          </a:prstGeom>
        </p:spPr>
      </p:pic>
      <p:sp>
        <p:nvSpPr>
          <p:cNvPr id="3" name="TextBox 2"/>
          <p:cNvSpPr txBox="1"/>
          <p:nvPr/>
        </p:nvSpPr>
        <p:spPr>
          <a:xfrm>
            <a:off x="387900" y="402934"/>
            <a:ext cx="3763925" cy="830997"/>
          </a:xfrm>
          <a:prstGeom prst="rect">
            <a:avLst/>
          </a:prstGeom>
          <a:noFill/>
          <a:effectLst>
            <a:outerShdw blurRad="50800" dist="38100" dir="16200000" rotWithShape="0">
              <a:prstClr val="black">
                <a:alpha val="40000"/>
              </a:prstClr>
            </a:outerShdw>
          </a:effectLst>
        </p:spPr>
        <p:txBody>
          <a:bodyPr wrap="square" rtlCol="0">
            <a:spAutoFit/>
          </a:bodyPr>
          <a:lstStyle/>
          <a:p>
            <a:r>
              <a:rPr lang="en-US" sz="4800" dirty="0">
                <a:solidFill>
                  <a:schemeClr val="tx1">
                    <a:lumMod val="85000"/>
                  </a:schemeClr>
                </a:solidFill>
              </a:rPr>
              <a:t>Questions…</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Climate Change </a:t>
            </a:r>
          </a:p>
        </p:txBody>
      </p:sp>
      <p:pic>
        <p:nvPicPr>
          <p:cNvPr id="5" name="Picture 4"/>
          <p:cNvPicPr>
            <a:picLocks noChangeAspect="1"/>
          </p:cNvPicPr>
          <p:nvPr/>
        </p:nvPicPr>
        <p:blipFill>
          <a:blip r:embed="rId2"/>
          <a:stretch>
            <a:fillRect/>
          </a:stretch>
        </p:blipFill>
        <p:spPr>
          <a:xfrm>
            <a:off x="16246" y="1821784"/>
            <a:ext cx="3018796" cy="2264097"/>
          </a:xfrm>
          <a:prstGeom prst="rect">
            <a:avLst/>
          </a:prstGeom>
        </p:spPr>
      </p:pic>
      <p:pic>
        <p:nvPicPr>
          <p:cNvPr id="6" name="Picture 5"/>
          <p:cNvPicPr>
            <a:picLocks noChangeAspect="1"/>
          </p:cNvPicPr>
          <p:nvPr/>
        </p:nvPicPr>
        <p:blipFill>
          <a:blip r:embed="rId3"/>
          <a:stretch>
            <a:fillRect/>
          </a:stretch>
        </p:blipFill>
        <p:spPr>
          <a:xfrm>
            <a:off x="6829445" y="10593"/>
            <a:ext cx="2298050" cy="1610612"/>
          </a:xfrm>
          <a:prstGeom prst="rect">
            <a:avLst/>
          </a:prstGeom>
        </p:spPr>
      </p:pic>
      <p:pic>
        <p:nvPicPr>
          <p:cNvPr id="7" name="Picture 6"/>
          <p:cNvPicPr>
            <a:picLocks noChangeAspect="1"/>
          </p:cNvPicPr>
          <p:nvPr/>
        </p:nvPicPr>
        <p:blipFill>
          <a:blip r:embed="rId4"/>
          <a:stretch>
            <a:fillRect/>
          </a:stretch>
        </p:blipFill>
        <p:spPr>
          <a:xfrm>
            <a:off x="3029940" y="2596128"/>
            <a:ext cx="3799505" cy="2547372"/>
          </a:xfrm>
          <a:prstGeom prst="rect">
            <a:avLst/>
          </a:prstGeom>
        </p:spPr>
      </p:pic>
      <p:pic>
        <p:nvPicPr>
          <p:cNvPr id="8" name="Picture 7"/>
          <p:cNvPicPr>
            <a:picLocks noChangeAspect="1"/>
          </p:cNvPicPr>
          <p:nvPr/>
        </p:nvPicPr>
        <p:blipFill>
          <a:blip r:embed="rId5"/>
          <a:stretch>
            <a:fillRect/>
          </a:stretch>
        </p:blipFill>
        <p:spPr>
          <a:xfrm>
            <a:off x="6829445" y="1591556"/>
            <a:ext cx="2577062" cy="2103120"/>
          </a:xfrm>
          <a:prstGeom prst="rect">
            <a:avLst/>
          </a:prstGeom>
        </p:spPr>
      </p:pic>
      <p:pic>
        <p:nvPicPr>
          <p:cNvPr id="9" name="Picture 8"/>
          <p:cNvPicPr>
            <a:picLocks noChangeAspect="1"/>
          </p:cNvPicPr>
          <p:nvPr/>
        </p:nvPicPr>
        <p:blipFill>
          <a:blip r:embed="rId6"/>
          <a:stretch>
            <a:fillRect/>
          </a:stretch>
        </p:blipFill>
        <p:spPr>
          <a:xfrm>
            <a:off x="16246" y="-4716"/>
            <a:ext cx="3018277" cy="2012185"/>
          </a:xfrm>
          <a:prstGeom prst="rect">
            <a:avLst/>
          </a:prstGeom>
        </p:spPr>
      </p:pic>
      <p:pic>
        <p:nvPicPr>
          <p:cNvPr id="10" name="Picture 9"/>
          <p:cNvPicPr>
            <a:picLocks noChangeAspect="1"/>
          </p:cNvPicPr>
          <p:nvPr/>
        </p:nvPicPr>
        <p:blipFill>
          <a:blip r:embed="rId7"/>
          <a:stretch>
            <a:fillRect/>
          </a:stretch>
        </p:blipFill>
        <p:spPr>
          <a:xfrm>
            <a:off x="829008" y="3658426"/>
            <a:ext cx="2200932" cy="1514009"/>
          </a:xfrm>
          <a:prstGeom prst="rect">
            <a:avLst/>
          </a:prstGeom>
        </p:spPr>
      </p:pic>
      <p:pic>
        <p:nvPicPr>
          <p:cNvPr id="11" name="Picture 10"/>
          <p:cNvPicPr>
            <a:picLocks noChangeAspect="1"/>
          </p:cNvPicPr>
          <p:nvPr/>
        </p:nvPicPr>
        <p:blipFill>
          <a:blip r:embed="rId8"/>
          <a:stretch>
            <a:fillRect/>
          </a:stretch>
        </p:blipFill>
        <p:spPr>
          <a:xfrm>
            <a:off x="-651099" y="3641086"/>
            <a:ext cx="2102185" cy="1577625"/>
          </a:xfrm>
          <a:prstGeom prst="rect">
            <a:avLst/>
          </a:prstGeom>
        </p:spPr>
      </p:pic>
      <p:pic>
        <p:nvPicPr>
          <p:cNvPr id="12" name="Picture 11"/>
          <p:cNvPicPr>
            <a:picLocks noChangeAspect="1"/>
          </p:cNvPicPr>
          <p:nvPr/>
        </p:nvPicPr>
        <p:blipFill>
          <a:blip r:embed="rId9"/>
          <a:stretch>
            <a:fillRect/>
          </a:stretch>
        </p:blipFill>
        <p:spPr>
          <a:xfrm>
            <a:off x="6828926" y="3424696"/>
            <a:ext cx="2298569" cy="1721985"/>
          </a:xfrm>
          <a:prstGeom prst="rect">
            <a:avLst/>
          </a:prstGeom>
        </p:spPr>
      </p:pic>
      <p:pic>
        <p:nvPicPr>
          <p:cNvPr id="13" name="Picture 12"/>
          <p:cNvPicPr>
            <a:picLocks noChangeAspect="1"/>
          </p:cNvPicPr>
          <p:nvPr/>
        </p:nvPicPr>
        <p:blipFill>
          <a:blip r:embed="rId10"/>
          <a:stretch>
            <a:fillRect/>
          </a:stretch>
        </p:blipFill>
        <p:spPr>
          <a:xfrm>
            <a:off x="3029940" y="10593"/>
            <a:ext cx="3798986" cy="2585536"/>
          </a:xfrm>
          <a:prstGeom prst="rect">
            <a:avLst/>
          </a:prstGeom>
        </p:spPr>
      </p:pic>
      <p:sp>
        <p:nvSpPr>
          <p:cNvPr id="14" name="TextBox 13"/>
          <p:cNvSpPr txBox="1"/>
          <p:nvPr/>
        </p:nvSpPr>
        <p:spPr>
          <a:xfrm>
            <a:off x="1808443" y="1897560"/>
            <a:ext cx="6246563" cy="1107996"/>
          </a:xfrm>
          <a:prstGeom prst="rect">
            <a:avLst/>
          </a:prstGeom>
          <a:noFill/>
          <a:effectLst>
            <a:outerShdw blurRad="50800" dist="38100" dir="16200000" rotWithShape="0">
              <a:prstClr val="black">
                <a:alpha val="40000"/>
              </a:prstClr>
            </a:outerShdw>
          </a:effectLst>
        </p:spPr>
        <p:txBody>
          <a:bodyPr wrap="square" rtlCol="0">
            <a:spAutoFit/>
          </a:bodyPr>
          <a:lstStyle/>
          <a:p>
            <a:r>
              <a:rPr lang="en-US" sz="6600" dirty="0">
                <a:ln w="25400">
                  <a:solidFill>
                    <a:schemeClr val="tx2">
                      <a:lumMod val="10000"/>
                    </a:schemeClr>
                  </a:solidFill>
                </a:ln>
                <a:solidFill>
                  <a:schemeClr val="accent6"/>
                </a:solidFill>
                <a:latin typeface="AR DESTINE" panose="02000000000000000000" pitchFamily="2" charset="0"/>
              </a:rPr>
              <a:t>Global Warming</a:t>
            </a:r>
          </a:p>
        </p:txBody>
      </p:sp>
    </p:spTree>
    <p:extLst>
      <p:ext uri="{BB962C8B-B14F-4D97-AF65-F5344CB8AC3E}">
        <p14:creationId xmlns:p14="http://schemas.microsoft.com/office/powerpoint/2010/main" val="265226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71018" y="277272"/>
            <a:ext cx="6223230" cy="4714568"/>
          </a:xfrm>
          <a:prstGeom prst="rect">
            <a:avLst/>
          </a:prstGeom>
        </p:spPr>
      </p:pic>
    </p:spTree>
    <p:extLst>
      <p:ext uri="{BB962C8B-B14F-4D97-AF65-F5344CB8AC3E}">
        <p14:creationId xmlns:p14="http://schemas.microsoft.com/office/powerpoint/2010/main" val="3357575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195400" y="128025"/>
            <a:ext cx="8368200" cy="686100"/>
          </a:xfrm>
          <a:prstGeom prst="rect">
            <a:avLst/>
          </a:prstGeom>
        </p:spPr>
        <p:txBody>
          <a:bodyPr lIns="91425" tIns="91425" rIns="91425" bIns="91425" anchor="b" anchorCtr="0">
            <a:noAutofit/>
          </a:bodyPr>
          <a:lstStyle/>
          <a:p>
            <a:pPr lvl="0">
              <a:spcBef>
                <a:spcPts val="0"/>
              </a:spcBef>
              <a:buNone/>
            </a:pPr>
            <a:r>
              <a:rPr lang="en"/>
              <a:t>The Impact</a:t>
            </a:r>
          </a:p>
        </p:txBody>
      </p:sp>
      <p:sp>
        <p:nvSpPr>
          <p:cNvPr id="95" name="Shape 95"/>
          <p:cNvSpPr txBox="1">
            <a:spLocks noGrp="1"/>
          </p:cNvSpPr>
          <p:nvPr>
            <p:ph type="body" idx="1"/>
          </p:nvPr>
        </p:nvSpPr>
        <p:spPr>
          <a:xfrm>
            <a:off x="339775" y="1173550"/>
            <a:ext cx="7721700" cy="3078900"/>
          </a:xfrm>
          <a:prstGeom prst="rect">
            <a:avLst/>
          </a:prstGeom>
        </p:spPr>
        <p:txBody>
          <a:bodyPr lIns="91425" tIns="91425" rIns="91425" bIns="91425" anchor="t" anchorCtr="0">
            <a:noAutofit/>
          </a:bodyPr>
          <a:lstStyle/>
          <a:p>
            <a:pPr lvl="0" rtl="0">
              <a:spcBef>
                <a:spcPts val="0"/>
              </a:spcBef>
              <a:buNone/>
            </a:pPr>
            <a:r>
              <a:rPr lang="en" sz="2400" dirty="0"/>
              <a:t>Power Plants are the Single Largest Source of Carbon Pollution.</a:t>
            </a:r>
          </a:p>
          <a:p>
            <a:pPr marL="457200" lvl="0" indent="-342900" rtl="0">
              <a:spcBef>
                <a:spcPts val="0"/>
              </a:spcBef>
              <a:buSzPct val="100000"/>
            </a:pPr>
            <a:r>
              <a:rPr lang="en" sz="2400" dirty="0"/>
              <a:t>Carbon Dioxide- 82%</a:t>
            </a:r>
          </a:p>
          <a:p>
            <a:pPr marL="457200" lvl="0" indent="-342900" rtl="0">
              <a:spcBef>
                <a:spcPts val="0"/>
              </a:spcBef>
              <a:buSzPct val="100000"/>
            </a:pPr>
            <a:r>
              <a:rPr lang="en" sz="2400" dirty="0"/>
              <a:t>Methane- 10%</a:t>
            </a:r>
          </a:p>
          <a:p>
            <a:pPr marL="457200" lvl="0" indent="-342900" rtl="0">
              <a:spcBef>
                <a:spcPts val="0"/>
              </a:spcBef>
              <a:buSzPct val="100000"/>
            </a:pPr>
            <a:r>
              <a:rPr lang="en" sz="2400" dirty="0"/>
              <a:t>Fluorinated Gases- 3%</a:t>
            </a:r>
          </a:p>
          <a:p>
            <a:pPr marL="457200" lvl="0" indent="-342900" rtl="0">
              <a:spcBef>
                <a:spcPts val="0"/>
              </a:spcBef>
              <a:buSzPct val="100000"/>
            </a:pPr>
            <a:r>
              <a:rPr lang="en" sz="2400" dirty="0"/>
              <a:t>Nitrous Oxide- 5%</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0" y="54975"/>
            <a:ext cx="2716200" cy="8058900"/>
          </a:xfrm>
          <a:prstGeom prst="rect">
            <a:avLst/>
          </a:prstGeom>
        </p:spPr>
        <p:txBody>
          <a:bodyPr lIns="91425" tIns="91425" rIns="91425" bIns="91425" anchor="b" anchorCtr="0">
            <a:noAutofit/>
          </a:bodyPr>
          <a:lstStyle/>
          <a:p>
            <a:pPr lvl="0" rtl="0">
              <a:spcBef>
                <a:spcPts val="0"/>
              </a:spcBef>
              <a:buNone/>
            </a:pPr>
            <a:r>
              <a:rPr lang="en" sz="2400" dirty="0"/>
              <a:t>Navajo Nation</a:t>
            </a:r>
          </a:p>
          <a:p>
            <a:pPr lvl="0" rtl="0">
              <a:spcBef>
                <a:spcPts val="0"/>
              </a:spcBef>
              <a:buNone/>
            </a:pPr>
            <a:r>
              <a:rPr lang="en" sz="2400" dirty="0"/>
              <a:t>3 Power Plants</a:t>
            </a:r>
          </a:p>
          <a:p>
            <a:pPr marL="457200" lvl="0" indent="-342900" rtl="0">
              <a:spcBef>
                <a:spcPts val="0"/>
              </a:spcBef>
              <a:buSzPct val="100000"/>
              <a:buChar char="●"/>
            </a:pPr>
            <a:r>
              <a:rPr lang="en" sz="1800" dirty="0"/>
              <a:t>Navajo (NGS)</a:t>
            </a:r>
          </a:p>
          <a:p>
            <a:pPr marL="457200" lvl="0" indent="0" rtl="0">
              <a:spcBef>
                <a:spcPts val="0"/>
              </a:spcBef>
              <a:buNone/>
            </a:pPr>
            <a:r>
              <a:rPr lang="en" sz="1800" dirty="0"/>
              <a:t>Total CO2 </a:t>
            </a:r>
            <a:r>
              <a:rPr lang="en" sz="1800" u="sng" dirty="0"/>
              <a:t>16,925,558.46</a:t>
            </a:r>
            <a:r>
              <a:rPr lang="en" sz="1800" dirty="0"/>
              <a:t> tons (US)</a:t>
            </a:r>
          </a:p>
          <a:p>
            <a:pPr marL="457200" lvl="0" indent="-342900" rtl="0">
              <a:spcBef>
                <a:spcPts val="0"/>
              </a:spcBef>
              <a:buSzPct val="100000"/>
              <a:buChar char="●"/>
            </a:pPr>
            <a:r>
              <a:rPr lang="en" sz="1800" dirty="0"/>
              <a:t>Four Corners </a:t>
            </a:r>
          </a:p>
          <a:p>
            <a:pPr marL="457200" lvl="0" indent="0" rtl="0">
              <a:spcBef>
                <a:spcPts val="0"/>
              </a:spcBef>
              <a:buNone/>
            </a:pPr>
            <a:r>
              <a:rPr lang="en" sz="1800" dirty="0"/>
              <a:t>Total CO2 </a:t>
            </a:r>
            <a:r>
              <a:rPr lang="en" sz="1800" u="sng" dirty="0"/>
              <a:t>14,491,314.13</a:t>
            </a:r>
            <a:r>
              <a:rPr lang="en" sz="1800" dirty="0"/>
              <a:t> tons (US).</a:t>
            </a:r>
          </a:p>
          <a:p>
            <a:pPr marL="457200" lvl="0" indent="-342900" rtl="0">
              <a:spcBef>
                <a:spcPts val="0"/>
              </a:spcBef>
              <a:buSzPct val="100000"/>
              <a:buChar char="●"/>
            </a:pPr>
            <a:r>
              <a:rPr lang="en" sz="1800" dirty="0"/>
              <a:t>San Juan (PNM) is 1,684 Total CO2 </a:t>
            </a:r>
            <a:r>
              <a:rPr lang="en" sz="1800" u="sng" dirty="0"/>
              <a:t>11,906,236.27</a:t>
            </a:r>
            <a:r>
              <a:rPr lang="en" sz="1800" dirty="0"/>
              <a:t> tons (US).</a:t>
            </a:r>
          </a:p>
          <a:p>
            <a:pPr lvl="0" rtl="0">
              <a:spcBef>
                <a:spcPts val="0"/>
              </a:spcBef>
              <a:buNone/>
            </a:pPr>
            <a:r>
              <a:rPr lang="en" sz="2400" dirty="0"/>
              <a:t>TOTAL=</a:t>
            </a:r>
          </a:p>
          <a:p>
            <a:pPr lvl="0" rtl="0">
              <a:spcBef>
                <a:spcPts val="0"/>
              </a:spcBef>
              <a:buNone/>
            </a:pPr>
            <a:r>
              <a:rPr lang="en" sz="2400" dirty="0"/>
              <a:t>43,323,108.86 C02 tons </a:t>
            </a:r>
          </a:p>
          <a:p>
            <a:pPr lvl="0" rtl="0">
              <a:spcBef>
                <a:spcPts val="0"/>
              </a:spcBef>
              <a:buNone/>
            </a:pPr>
            <a:endParaRPr sz="2400" dirty="0"/>
          </a:p>
          <a:p>
            <a:pPr lvl="0" rtl="0">
              <a:spcBef>
                <a:spcPts val="0"/>
              </a:spcBef>
              <a:buNone/>
            </a:pPr>
            <a:endParaRPr sz="2400" dirty="0"/>
          </a:p>
          <a:p>
            <a:pPr lvl="0" rtl="0">
              <a:spcBef>
                <a:spcPts val="0"/>
              </a:spcBef>
              <a:buNone/>
            </a:pPr>
            <a:endParaRPr sz="2400" dirty="0"/>
          </a:p>
          <a:p>
            <a:pPr lvl="0" rtl="0">
              <a:spcBef>
                <a:spcPts val="0"/>
              </a:spcBef>
              <a:buNone/>
            </a:pPr>
            <a:endParaRPr sz="2400" dirty="0"/>
          </a:p>
          <a:p>
            <a:pPr lvl="0" rtl="0">
              <a:spcBef>
                <a:spcPts val="0"/>
              </a:spcBef>
              <a:buNone/>
            </a:pPr>
            <a:endParaRPr sz="2400" dirty="0"/>
          </a:p>
          <a:p>
            <a:pPr lvl="0" rtl="0">
              <a:spcBef>
                <a:spcPts val="0"/>
              </a:spcBef>
              <a:buNone/>
            </a:pPr>
            <a:endParaRPr sz="2400" dirty="0"/>
          </a:p>
          <a:p>
            <a:pPr lvl="0" rtl="0">
              <a:spcBef>
                <a:spcPts val="0"/>
              </a:spcBef>
              <a:buNone/>
            </a:pPr>
            <a:endParaRPr sz="2400" dirty="0"/>
          </a:p>
          <a:p>
            <a:pPr lvl="0">
              <a:spcBef>
                <a:spcPts val="0"/>
              </a:spcBef>
              <a:buNone/>
            </a:pPr>
            <a:endParaRPr sz="2400" dirty="0"/>
          </a:p>
        </p:txBody>
      </p:sp>
      <p:pic>
        <p:nvPicPr>
          <p:cNvPr id="101" name="Shape 101"/>
          <p:cNvPicPr preferRelativeResize="0"/>
          <p:nvPr/>
        </p:nvPicPr>
        <p:blipFill>
          <a:blip r:embed="rId3">
            <a:alphaModFix/>
          </a:blip>
          <a:stretch>
            <a:fillRect/>
          </a:stretch>
        </p:blipFill>
        <p:spPr>
          <a:xfrm>
            <a:off x="2555977" y="412292"/>
            <a:ext cx="6814449" cy="4596924"/>
          </a:xfrm>
          <a:prstGeom prst="rect">
            <a:avLst/>
          </a:prstGeom>
          <a:noFill/>
          <a:ln>
            <a:noFill/>
          </a:ln>
        </p:spPr>
      </p:pic>
      <p:sp>
        <p:nvSpPr>
          <p:cNvPr id="2" name="TextBox 1"/>
          <p:cNvSpPr txBox="1"/>
          <p:nvPr/>
        </p:nvSpPr>
        <p:spPr>
          <a:xfrm>
            <a:off x="5272178" y="1297173"/>
            <a:ext cx="882502" cy="646331"/>
          </a:xfrm>
          <a:prstGeom prst="rect">
            <a:avLst/>
          </a:prstGeom>
          <a:noFill/>
        </p:spPr>
        <p:txBody>
          <a:bodyPr wrap="square" rtlCol="0">
            <a:spAutoFit/>
          </a:bodyPr>
          <a:lstStyle/>
          <a:p>
            <a:r>
              <a:rPr lang="en-US" sz="1800" b="1" dirty="0">
                <a:solidFill>
                  <a:schemeClr val="bg2"/>
                </a:solidFill>
              </a:rPr>
              <a:t>27,413 mi²</a:t>
            </a:r>
          </a:p>
        </p:txBody>
      </p:sp>
      <p:sp>
        <p:nvSpPr>
          <p:cNvPr id="3" name="Down Arrow 2"/>
          <p:cNvSpPr/>
          <p:nvPr/>
        </p:nvSpPr>
        <p:spPr>
          <a:xfrm>
            <a:off x="2555977" y="3668233"/>
            <a:ext cx="399873" cy="416192"/>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200400" y="1143284"/>
            <a:ext cx="627321" cy="307777"/>
          </a:xfrm>
          <a:prstGeom prst="rect">
            <a:avLst/>
          </a:prstGeom>
          <a:noFill/>
        </p:spPr>
        <p:txBody>
          <a:bodyPr wrap="square" rtlCol="0">
            <a:spAutoFit/>
          </a:bodyPr>
          <a:lstStyle/>
          <a:p>
            <a:r>
              <a:rPr lang="en-US" b="1" dirty="0">
                <a:solidFill>
                  <a:schemeClr val="tx1"/>
                </a:solidFill>
              </a:rPr>
              <a:t>NGS</a:t>
            </a:r>
          </a:p>
        </p:txBody>
      </p:sp>
      <p:sp>
        <p:nvSpPr>
          <p:cNvPr id="5" name="TextBox 4"/>
          <p:cNvSpPr txBox="1"/>
          <p:nvPr/>
        </p:nvSpPr>
        <p:spPr>
          <a:xfrm>
            <a:off x="7465098" y="1143284"/>
            <a:ext cx="594910" cy="307777"/>
          </a:xfrm>
          <a:prstGeom prst="rect">
            <a:avLst/>
          </a:prstGeom>
          <a:noFill/>
        </p:spPr>
        <p:txBody>
          <a:bodyPr wrap="square" rtlCol="0">
            <a:spAutoFit/>
          </a:bodyPr>
          <a:lstStyle/>
          <a:p>
            <a:r>
              <a:rPr lang="en-US" b="1" dirty="0">
                <a:solidFill>
                  <a:schemeClr val="tx1"/>
                </a:solidFill>
              </a:rPr>
              <a:t>PNM</a:t>
            </a:r>
          </a:p>
        </p:txBody>
      </p:sp>
      <p:sp>
        <p:nvSpPr>
          <p:cNvPr id="6" name="TextBox 5"/>
          <p:cNvSpPr txBox="1"/>
          <p:nvPr/>
        </p:nvSpPr>
        <p:spPr>
          <a:xfrm>
            <a:off x="7167129" y="1808378"/>
            <a:ext cx="595423" cy="307777"/>
          </a:xfrm>
          <a:prstGeom prst="rect">
            <a:avLst/>
          </a:prstGeom>
          <a:noFill/>
        </p:spPr>
        <p:txBody>
          <a:bodyPr wrap="square" rtlCol="0">
            <a:spAutoFit/>
          </a:bodyPr>
          <a:lstStyle/>
          <a:p>
            <a:r>
              <a:rPr lang="en-US" b="1" dirty="0">
                <a:solidFill>
                  <a:schemeClr val="tx1"/>
                </a:solidFill>
              </a:rPr>
              <a:t>FC</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352250" y="80000"/>
            <a:ext cx="8368200" cy="433500"/>
          </a:xfrm>
          <a:prstGeom prst="rect">
            <a:avLst/>
          </a:prstGeom>
        </p:spPr>
        <p:txBody>
          <a:bodyPr lIns="91425" tIns="91425" rIns="91425" bIns="91425" anchor="b" anchorCtr="0">
            <a:noAutofit/>
          </a:bodyPr>
          <a:lstStyle/>
          <a:p>
            <a:pPr lvl="0">
              <a:spcBef>
                <a:spcPts val="0"/>
              </a:spcBef>
              <a:buNone/>
            </a:pPr>
            <a:r>
              <a:rPr lang="en" sz="2400"/>
              <a:t>What does One ton of CO2 look like? </a:t>
            </a:r>
          </a:p>
        </p:txBody>
      </p:sp>
      <p:pic>
        <p:nvPicPr>
          <p:cNvPr id="107" name="Shape 107"/>
          <p:cNvPicPr preferRelativeResize="0"/>
          <p:nvPr/>
        </p:nvPicPr>
        <p:blipFill>
          <a:blip r:embed="rId3">
            <a:alphaModFix/>
          </a:blip>
          <a:stretch>
            <a:fillRect/>
          </a:stretch>
        </p:blipFill>
        <p:spPr>
          <a:xfrm>
            <a:off x="530075" y="557225"/>
            <a:ext cx="8083850" cy="4443598"/>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60" y="0"/>
            <a:ext cx="6866572" cy="5143500"/>
          </a:xfrm>
          <a:prstGeom prst="rect">
            <a:avLst/>
          </a:prstGeom>
        </p:spPr>
      </p:pic>
      <p:sp>
        <p:nvSpPr>
          <p:cNvPr id="4" name="TextBox 3"/>
          <p:cNvSpPr txBox="1"/>
          <p:nvPr/>
        </p:nvSpPr>
        <p:spPr>
          <a:xfrm>
            <a:off x="7006856" y="127591"/>
            <a:ext cx="1998921" cy="584775"/>
          </a:xfrm>
          <a:prstGeom prst="rect">
            <a:avLst/>
          </a:prstGeom>
          <a:noFill/>
        </p:spPr>
        <p:txBody>
          <a:bodyPr wrap="square" rtlCol="0">
            <a:spAutoFit/>
          </a:bodyPr>
          <a:lstStyle/>
          <a:p>
            <a:r>
              <a:rPr lang="en-US" sz="1600" b="1" dirty="0">
                <a:solidFill>
                  <a:schemeClr val="tx1"/>
                </a:solidFill>
              </a:rPr>
              <a:t>Navajo Generating Station- Page, AZ</a:t>
            </a:r>
          </a:p>
        </p:txBody>
      </p:sp>
      <p:sp>
        <p:nvSpPr>
          <p:cNvPr id="5" name="TextBox 4"/>
          <p:cNvSpPr txBox="1"/>
          <p:nvPr/>
        </p:nvSpPr>
        <p:spPr>
          <a:xfrm>
            <a:off x="7006857" y="829340"/>
            <a:ext cx="1998920" cy="1600438"/>
          </a:xfrm>
          <a:prstGeom prst="rect">
            <a:avLst/>
          </a:prstGeom>
          <a:noFill/>
        </p:spPr>
        <p:txBody>
          <a:bodyPr wrap="square" rtlCol="0">
            <a:spAutoFit/>
          </a:bodyPr>
          <a:lstStyle/>
          <a:p>
            <a:r>
              <a:rPr lang="en-US" dirty="0">
                <a:solidFill>
                  <a:schemeClr val="tx1"/>
                </a:solidFill>
              </a:rPr>
              <a:t>Established 1974</a:t>
            </a:r>
          </a:p>
          <a:p>
            <a:r>
              <a:rPr lang="en-US" dirty="0">
                <a:solidFill>
                  <a:schemeClr val="tx1"/>
                </a:solidFill>
              </a:rPr>
              <a:t>Stakeholders</a:t>
            </a:r>
          </a:p>
          <a:p>
            <a:pPr marL="285750" indent="-285750">
              <a:buFont typeface="Arial" panose="020B0604020202020204" pitchFamily="34" charset="0"/>
              <a:buChar char="•"/>
            </a:pPr>
            <a:r>
              <a:rPr lang="en-US" dirty="0">
                <a:solidFill>
                  <a:schemeClr val="tx1"/>
                </a:solidFill>
              </a:rPr>
              <a:t>Central Arizona Project – 90%</a:t>
            </a:r>
          </a:p>
          <a:p>
            <a:pPr marL="285750" indent="-285750">
              <a:buFont typeface="Arial" panose="020B0604020202020204" pitchFamily="34" charset="0"/>
              <a:buChar char="•"/>
            </a:pPr>
            <a:r>
              <a:rPr lang="en-US" dirty="0">
                <a:solidFill>
                  <a:schemeClr val="tx1"/>
                </a:solidFill>
              </a:rPr>
              <a:t>Navajo- approx. 920 jobs</a:t>
            </a:r>
          </a:p>
          <a:p>
            <a:pPr marL="285750" indent="-285750">
              <a:buFont typeface="Arial" panose="020B0604020202020204" pitchFamily="34" charset="0"/>
              <a:buChar char="•"/>
            </a:pPr>
            <a:endParaRPr lang="en-US" dirty="0">
              <a:solidFill>
                <a:schemeClr val="tx1"/>
              </a:solidFill>
            </a:endParaRPr>
          </a:p>
        </p:txBody>
      </p:sp>
      <p:graphicFrame>
        <p:nvGraphicFramePr>
          <p:cNvPr id="8" name="Chart 7"/>
          <p:cNvGraphicFramePr/>
          <p:nvPr>
            <p:extLst>
              <p:ext uri="{D42A27DB-BD31-4B8C-83A1-F6EECF244321}">
                <p14:modId xmlns:p14="http://schemas.microsoft.com/office/powerpoint/2010/main" val="4289649059"/>
              </p:ext>
            </p:extLst>
          </p:nvPr>
        </p:nvGraphicFramePr>
        <p:xfrm>
          <a:off x="6235548" y="2247441"/>
          <a:ext cx="3249976" cy="26753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42637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900" y="458025"/>
            <a:ext cx="4368300" cy="686099"/>
          </a:xfrm>
        </p:spPr>
        <p:txBody>
          <a:bodyPr/>
          <a:lstStyle/>
          <a:p>
            <a:r>
              <a:rPr lang="en-US" dirty="0"/>
              <a:t>San Juan Power (PNM)</a:t>
            </a:r>
          </a:p>
        </p:txBody>
      </p:sp>
      <p:sp>
        <p:nvSpPr>
          <p:cNvPr id="3" name="Text Placeholder 2"/>
          <p:cNvSpPr>
            <a:spLocks noGrp="1"/>
          </p:cNvSpPr>
          <p:nvPr>
            <p:ph type="body" idx="1"/>
          </p:nvPr>
        </p:nvSpPr>
        <p:spPr/>
        <p:txBody>
          <a:bodyPr/>
          <a:lstStyle/>
          <a:p>
            <a:endParaRPr lang="en-US" dirty="0"/>
          </a:p>
        </p:txBody>
      </p:sp>
      <p:sp>
        <p:nvSpPr>
          <p:cNvPr id="4" name="Text Placeholder 3"/>
          <p:cNvSpPr>
            <a:spLocks noGrp="1"/>
          </p:cNvSpPr>
          <p:nvPr>
            <p:ph type="body" idx="2"/>
          </p:nvPr>
        </p:nvSpPr>
        <p:spPr>
          <a:xfrm>
            <a:off x="4756200" y="458025"/>
            <a:ext cx="3999899" cy="4347891"/>
          </a:xfrm>
        </p:spPr>
        <p:txBody>
          <a:bodyPr/>
          <a:lstStyle/>
          <a:p>
            <a:endParaRPr lang="en-US" dirty="0"/>
          </a:p>
          <a:p>
            <a:endParaRPr lang="en-US" sz="2000" dirty="0"/>
          </a:p>
          <a:p>
            <a:r>
              <a:rPr lang="en-US" sz="2000" dirty="0"/>
              <a:t>Revenue</a:t>
            </a:r>
          </a:p>
          <a:p>
            <a:pPr marL="285750" indent="-285750">
              <a:buFont typeface="Arial" panose="020B0604020202020204" pitchFamily="34" charset="0"/>
              <a:buChar char="•"/>
            </a:pPr>
            <a:r>
              <a:rPr lang="en-US" sz="1800" dirty="0"/>
              <a:t>5 million in property taxes</a:t>
            </a:r>
          </a:p>
          <a:p>
            <a:r>
              <a:rPr lang="en-US" sz="1800" dirty="0"/>
              <a:t>Stakeholders</a:t>
            </a:r>
          </a:p>
          <a:p>
            <a:pPr marL="285750" indent="-285750">
              <a:buFont typeface="Arial" panose="020B0604020202020204" pitchFamily="34" charset="0"/>
              <a:buChar char="•"/>
            </a:pPr>
            <a:r>
              <a:rPr lang="en-US" sz="1800" dirty="0"/>
              <a:t>Co- ownership with 9 Utilities across the Western U.S. </a:t>
            </a:r>
          </a:p>
          <a:p>
            <a:pPr marL="285750" indent="-285750">
              <a:buFont typeface="Arial" panose="020B0604020202020204" pitchFamily="34" charset="0"/>
              <a:buChar char="•"/>
            </a:pPr>
            <a:r>
              <a:rPr lang="en-US" sz="1800" dirty="0"/>
              <a:t>Employs 350</a:t>
            </a:r>
          </a:p>
        </p:txBody>
      </p:sp>
      <p:pic>
        <p:nvPicPr>
          <p:cNvPr id="5" name="Picture 4"/>
          <p:cNvPicPr>
            <a:picLocks noChangeAspect="1"/>
          </p:cNvPicPr>
          <p:nvPr/>
        </p:nvPicPr>
        <p:blipFill>
          <a:blip r:embed="rId2"/>
          <a:stretch>
            <a:fillRect/>
          </a:stretch>
        </p:blipFill>
        <p:spPr>
          <a:xfrm>
            <a:off x="241549" y="1342924"/>
            <a:ext cx="4292600" cy="3225800"/>
          </a:xfrm>
          <a:prstGeom prst="rect">
            <a:avLst/>
          </a:prstGeom>
        </p:spPr>
      </p:pic>
    </p:spTree>
    <p:extLst>
      <p:ext uri="{BB962C8B-B14F-4D97-AF65-F5344CB8AC3E}">
        <p14:creationId xmlns:p14="http://schemas.microsoft.com/office/powerpoint/2010/main" val="4068583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255355" y="3645"/>
            <a:ext cx="8368200" cy="686100"/>
          </a:xfrm>
          <a:prstGeom prst="rect">
            <a:avLst/>
          </a:prstGeom>
        </p:spPr>
        <p:txBody>
          <a:bodyPr lIns="91425" tIns="91425" rIns="91425" bIns="91425" anchor="b" anchorCtr="0">
            <a:noAutofit/>
          </a:bodyPr>
          <a:lstStyle/>
          <a:p>
            <a:pPr lvl="0">
              <a:spcBef>
                <a:spcPts val="0"/>
              </a:spcBef>
              <a:buNone/>
            </a:pPr>
            <a:r>
              <a:rPr lang="en" sz="2800" b="1" dirty="0"/>
              <a:t>Climate Change effects on the Navajo People</a:t>
            </a:r>
          </a:p>
        </p:txBody>
      </p:sp>
      <p:sp>
        <p:nvSpPr>
          <p:cNvPr id="113" name="Shape 113"/>
          <p:cNvSpPr txBox="1">
            <a:spLocks noGrp="1"/>
          </p:cNvSpPr>
          <p:nvPr>
            <p:ph type="body" idx="1"/>
          </p:nvPr>
        </p:nvSpPr>
        <p:spPr>
          <a:xfrm>
            <a:off x="95694" y="896599"/>
            <a:ext cx="5209954" cy="5610527"/>
          </a:xfrm>
          <a:prstGeom prst="rect">
            <a:avLst/>
          </a:prstGeom>
        </p:spPr>
        <p:txBody>
          <a:bodyPr lIns="91425" tIns="91425" rIns="91425" bIns="91425" anchor="t" anchorCtr="0">
            <a:noAutofit/>
          </a:bodyPr>
          <a:lstStyle/>
          <a:p>
            <a:pPr marL="457200" lvl="0" indent="-228600" rtl="0">
              <a:spcBef>
                <a:spcPts val="0"/>
              </a:spcBef>
            </a:pPr>
            <a:r>
              <a:rPr lang="en" dirty="0"/>
              <a:t>Impacts everyday lifestyles (resources, livelihoods and culture)</a:t>
            </a:r>
          </a:p>
          <a:p>
            <a:pPr marL="457200" lvl="0" indent="-228600"/>
            <a:r>
              <a:rPr lang="en-US" dirty="0"/>
              <a:t>Pollution</a:t>
            </a:r>
          </a:p>
          <a:p>
            <a:pPr marL="800100" lvl="1" indent="-228600"/>
            <a:r>
              <a:rPr lang="en-US" dirty="0"/>
              <a:t>Water, Plants, </a:t>
            </a:r>
          </a:p>
          <a:p>
            <a:pPr marL="457200" lvl="0" indent="-228600"/>
            <a:r>
              <a:rPr lang="en-US" dirty="0"/>
              <a:t>Livestock</a:t>
            </a:r>
          </a:p>
          <a:p>
            <a:pPr marL="457200" lvl="0" indent="-228600"/>
            <a:r>
              <a:rPr lang="en-US" dirty="0"/>
              <a:t>Extreme and sporadic weather events</a:t>
            </a:r>
          </a:p>
          <a:p>
            <a:pPr marL="800100" lvl="1" indent="-228600"/>
            <a:r>
              <a:rPr lang="en-US" dirty="0"/>
              <a:t>Droughts- within 3 decades, 30 lakes have dried out</a:t>
            </a:r>
          </a:p>
          <a:p>
            <a:pPr marL="457200" lvl="0" indent="-228600"/>
            <a:r>
              <a:rPr lang="en-US" dirty="0"/>
              <a:t>Flash floods</a:t>
            </a:r>
          </a:p>
          <a:p>
            <a:pPr marL="457200" lvl="0" indent="-228600"/>
            <a:r>
              <a:rPr lang="en-US" dirty="0"/>
              <a:t>Tribes are working towards mitigating and adapting to the effects of climate change</a:t>
            </a:r>
          </a:p>
          <a:p>
            <a:pPr marL="457200" lvl="0" indent="-228600" rtl="0">
              <a:spcBef>
                <a:spcPts val="0"/>
              </a:spcBef>
            </a:pPr>
            <a:endParaRPr lang="en" dirty="0"/>
          </a:p>
        </p:txBody>
      </p:sp>
      <p:pic>
        <p:nvPicPr>
          <p:cNvPr id="114" name="Shape 114"/>
          <p:cNvPicPr preferRelativeResize="0"/>
          <p:nvPr/>
        </p:nvPicPr>
        <p:blipFill>
          <a:blip r:embed="rId3">
            <a:alphaModFix/>
          </a:blip>
          <a:stretch>
            <a:fillRect/>
          </a:stretch>
        </p:blipFill>
        <p:spPr>
          <a:xfrm>
            <a:off x="5561999" y="2121899"/>
            <a:ext cx="2757674" cy="1838411"/>
          </a:xfrm>
          <a:prstGeom prst="rect">
            <a:avLst/>
          </a:prstGeom>
          <a:noFill/>
          <a:ln>
            <a:noFill/>
          </a:ln>
        </p:spPr>
      </p:pic>
      <p:pic>
        <p:nvPicPr>
          <p:cNvPr id="115" name="Shape 115"/>
          <p:cNvPicPr preferRelativeResize="0"/>
          <p:nvPr/>
        </p:nvPicPr>
        <p:blipFill>
          <a:blip r:embed="rId4">
            <a:alphaModFix/>
          </a:blip>
          <a:stretch>
            <a:fillRect/>
          </a:stretch>
        </p:blipFill>
        <p:spPr>
          <a:xfrm>
            <a:off x="5562009" y="689745"/>
            <a:ext cx="2757664" cy="1547750"/>
          </a:xfrm>
          <a:prstGeom prst="rect">
            <a:avLst/>
          </a:prstGeom>
          <a:noFill/>
          <a:ln>
            <a:noFill/>
          </a:ln>
        </p:spPr>
      </p:pic>
      <p:pic>
        <p:nvPicPr>
          <p:cNvPr id="116" name="Shape 116"/>
          <p:cNvPicPr preferRelativeResize="0"/>
          <p:nvPr/>
        </p:nvPicPr>
        <p:blipFill>
          <a:blip r:embed="rId5">
            <a:alphaModFix/>
          </a:blip>
          <a:stretch>
            <a:fillRect/>
          </a:stretch>
        </p:blipFill>
        <p:spPr>
          <a:xfrm>
            <a:off x="5562000" y="3494894"/>
            <a:ext cx="2757675" cy="1599455"/>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331</TotalTime>
  <Words>489</Words>
  <Application>Microsoft Office PowerPoint</Application>
  <PresentationFormat>On-screen Show (16:9)</PresentationFormat>
  <Paragraphs>95</Paragraphs>
  <Slides>16</Slides>
  <Notes>12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16</vt:i4>
      </vt:variant>
    </vt:vector>
  </HeadingPairs>
  <TitlesOfParts>
    <vt:vector size="26" baseType="lpstr">
      <vt:lpstr>Calibri</vt:lpstr>
      <vt:lpstr>Roboto Slab</vt:lpstr>
      <vt:lpstr>Roboto</vt:lpstr>
      <vt:lpstr>Calibri Light</vt:lpstr>
      <vt:lpstr>AR DESTINE</vt:lpstr>
      <vt:lpstr>Berlin Sans FB</vt:lpstr>
      <vt:lpstr>Arial</vt:lpstr>
      <vt:lpstr>marina</vt:lpstr>
      <vt:lpstr>Office Theme</vt:lpstr>
      <vt:lpstr>1_Office Theme</vt:lpstr>
      <vt:lpstr>Carbon Emissions on the Navajo Nation </vt:lpstr>
      <vt:lpstr>Climate Change </vt:lpstr>
      <vt:lpstr>PowerPoint Presentation</vt:lpstr>
      <vt:lpstr>The Impact</vt:lpstr>
      <vt:lpstr>Navajo Nation 3 Power Plants Navajo (NGS) Total CO2 16,925,558.46 tons (US) Four Corners  Total CO2 14,491,314.13 tons (US). San Juan (PNM) is 1,684 Total CO2 11,906,236.27 tons (US). TOTAL= 43,323,108.86 C02 tons         </vt:lpstr>
      <vt:lpstr>What does One ton of CO2 look like? </vt:lpstr>
      <vt:lpstr>PowerPoint Presentation</vt:lpstr>
      <vt:lpstr>San Juan Power (PNM)</vt:lpstr>
      <vt:lpstr>Climate Change effects on the Navajo People</vt:lpstr>
      <vt:lpstr>Solution</vt:lpstr>
      <vt:lpstr>Clean Energy Incentive Program</vt:lpstr>
      <vt:lpstr>My Internship Mentor: Mansel N.</vt:lpstr>
      <vt:lpstr>PowerPoint Presentation</vt:lpstr>
      <vt:lpstr>As of Now... </vt:lpstr>
      <vt:lpstr>Acknowledgements</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Tracey Lee</cp:lastModifiedBy>
  <cp:revision>25</cp:revision>
  <dcterms:modified xsi:type="dcterms:W3CDTF">2016-04-07T06:59:00Z</dcterms:modified>
</cp:coreProperties>
</file>